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handoutMasterIdLst>
    <p:handoutMasterId r:id="rId24"/>
  </p:handoutMasterIdLst>
  <p:sldIdLst>
    <p:sldId id="256" r:id="rId2"/>
    <p:sldId id="258" r:id="rId3"/>
    <p:sldId id="259" r:id="rId4"/>
    <p:sldId id="353" r:id="rId5"/>
    <p:sldId id="273" r:id="rId6"/>
    <p:sldId id="348" r:id="rId7"/>
    <p:sldId id="354" r:id="rId8"/>
    <p:sldId id="284" r:id="rId9"/>
    <p:sldId id="282" r:id="rId10"/>
    <p:sldId id="285" r:id="rId11"/>
    <p:sldId id="351" r:id="rId12"/>
    <p:sldId id="352" r:id="rId13"/>
    <p:sldId id="355" r:id="rId14"/>
    <p:sldId id="287" r:id="rId15"/>
    <p:sldId id="356" r:id="rId16"/>
    <p:sldId id="357" r:id="rId17"/>
    <p:sldId id="358" r:id="rId18"/>
    <p:sldId id="359" r:id="rId19"/>
    <p:sldId id="286" r:id="rId20"/>
    <p:sldId id="316" r:id="rId21"/>
    <p:sldId id="262" r:id="rId22"/>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41" userDrawn="1">
          <p15:clr>
            <a:srgbClr val="A4A3A4"/>
          </p15:clr>
        </p15:guide>
        <p15:guide id="2" pos="7330" userDrawn="1">
          <p15:clr>
            <a:srgbClr val="A4A3A4"/>
          </p15:clr>
        </p15:guide>
        <p15:guide id="3" orient="horz" pos="650" userDrawn="1">
          <p15:clr>
            <a:srgbClr val="A4A3A4"/>
          </p15:clr>
        </p15:guide>
        <p15:guide id="4" orient="horz" pos="761" userDrawn="1">
          <p15:clr>
            <a:srgbClr val="A4A3A4"/>
          </p15:clr>
        </p15:guide>
        <p15:guide id="5" orient="horz" pos="3884" userDrawn="1">
          <p15:clr>
            <a:srgbClr val="A4A3A4"/>
          </p15:clr>
        </p15:guide>
        <p15:guide id="6" orient="horz" pos="376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6BAF"/>
    <a:srgbClr val="1E65A9"/>
    <a:srgbClr val="006495"/>
    <a:srgbClr val="00679C"/>
    <a:srgbClr val="0E5D86"/>
    <a:srgbClr val="2660AD"/>
    <a:srgbClr val="F2F2F2"/>
    <a:srgbClr val="DAE8F0"/>
    <a:srgbClr val="0094DE"/>
    <a:srgbClr val="65AA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25"/>
    <p:restoredTop sz="90549"/>
  </p:normalViewPr>
  <p:slideViewPr>
    <p:cSldViewPr snapToGrid="0" showGuides="1">
      <p:cViewPr>
        <p:scale>
          <a:sx n="100" d="100"/>
          <a:sy n="100" d="100"/>
        </p:scale>
        <p:origin x="912" y="216"/>
      </p:cViewPr>
      <p:guideLst>
        <p:guide pos="441"/>
        <p:guide pos="7330"/>
        <p:guide orient="horz" pos="650"/>
        <p:guide orient="horz" pos="761"/>
        <p:guide orient="horz" pos="3884"/>
        <p:guide orient="horz" pos="3765"/>
      </p:guideLst>
    </p:cSldViewPr>
  </p:slideViewPr>
  <p:outlineViewPr>
    <p:cViewPr>
      <p:scale>
        <a:sx n="33" d="100"/>
        <a:sy n="33" d="100"/>
      </p:scale>
      <p:origin x="0" y="-4176"/>
    </p:cViewPr>
  </p:outlineViewPr>
  <p:notesTextViewPr>
    <p:cViewPr>
      <p:scale>
        <a:sx n="1" d="1"/>
        <a:sy n="1" d="1"/>
      </p:scale>
      <p:origin x="0" y="-32"/>
    </p:cViewPr>
  </p:notesTextViewPr>
  <p:notesViewPr>
    <p:cSldViewPr snapToGrid="0">
      <p:cViewPr varScale="1">
        <p:scale>
          <a:sx n="65" d="100"/>
          <a:sy n="65" d="100"/>
        </p:scale>
        <p:origin x="2434" y="3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6CB844C-DF9C-4240-BD30-F83FC53DF054}" type="datetimeFigureOut">
              <a:rPr lang="zh-CN" altLang="en-US" smtClean="0"/>
              <a:t>2024/5/15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D6982A1-D720-4CB0-8F34-50BC39088CB6}"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C8BADF-BE3B-2544-8C3A-40912935AEC0}" type="datetimeFigureOut">
              <a:rPr kumimoji="1" lang="zh-CN" altLang="en-US" smtClean="0"/>
              <a:t>2024/5/15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235F27-A669-E945-A5E1-C3779B9DD317}"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下面我将从四个方面对本文的内容进行介绍。</a:t>
            </a:r>
          </a:p>
        </p:txBody>
      </p:sp>
      <p:sp>
        <p:nvSpPr>
          <p:cNvPr id="4" name="灯片编号占位符 3"/>
          <p:cNvSpPr>
            <a:spLocks noGrp="1"/>
          </p:cNvSpPr>
          <p:nvPr>
            <p:ph type="sldNum" sz="quarter" idx="5"/>
          </p:nvPr>
        </p:nvSpPr>
        <p:spPr/>
        <p:txBody>
          <a:bodyPr/>
          <a:lstStyle/>
          <a:p>
            <a:fld id="{B3235F27-A669-E945-A5E1-C3779B9DD317}" type="slidenum">
              <a:rPr kumimoji="1" lang="zh-CN" altLang="en-US" smtClean="0"/>
              <a:t>2</a:t>
            </a:fld>
            <a:endParaRPr kumimoji="1" lang="zh-CN" altLang="en-US"/>
          </a:p>
        </p:txBody>
      </p:sp>
    </p:spTree>
    <p:extLst>
      <p:ext uri="{BB962C8B-B14F-4D97-AF65-F5344CB8AC3E}">
        <p14:creationId xmlns:p14="http://schemas.microsoft.com/office/powerpoint/2010/main" val="26177460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在数据集选用上，采用</a:t>
            </a:r>
            <a:r>
              <a:rPr kumimoji="1" lang="en-US" altLang="zh-CN" dirty="0"/>
              <a:t>ISIC</a:t>
            </a:r>
            <a:r>
              <a:rPr kumimoji="1" lang="zh-CN" altLang="en-US" dirty="0"/>
              <a:t> </a:t>
            </a:r>
            <a:r>
              <a:rPr kumimoji="1" lang="en-US" altLang="zh-CN" dirty="0"/>
              <a:t>2019</a:t>
            </a:r>
            <a:r>
              <a:rPr kumimoji="1" lang="zh-CN" altLang="en-US" dirty="0"/>
              <a:t>作为本文实验数据，原因是该数据集较大，有</a:t>
            </a:r>
            <a:r>
              <a:rPr kumimoji="1" lang="en-US" altLang="zh-CN" dirty="0"/>
              <a:t>25331</a:t>
            </a:r>
            <a:r>
              <a:rPr kumimoji="1" lang="zh-CN" altLang="en-US" dirty="0"/>
              <a:t>张图像。</a:t>
            </a:r>
            <a:endParaRPr kumimoji="1" lang="en-US" altLang="zh-CN" dirty="0"/>
          </a:p>
          <a:p>
            <a:r>
              <a:rPr kumimoji="1" lang="zh-CN" altLang="en-US" dirty="0"/>
              <a:t>它的设定分类数量为</a:t>
            </a:r>
            <a:r>
              <a:rPr kumimoji="1" lang="en-US" altLang="zh-CN" dirty="0"/>
              <a:t>8</a:t>
            </a:r>
            <a:r>
              <a:rPr kumimoji="1" lang="zh-CN" altLang="en-US" dirty="0"/>
              <a:t>，数据集被分为训练集、测试集、验证集。</a:t>
            </a:r>
            <a:endParaRPr kumimoji="1" lang="en-US" altLang="zh-CN" dirty="0"/>
          </a:p>
          <a:p>
            <a:r>
              <a:rPr kumimoji="1" lang="zh-CN" altLang="en-US" dirty="0"/>
              <a:t>基于狄利克雷分布，将数据分成了分属</a:t>
            </a:r>
            <a:r>
              <a:rPr kumimoji="1" lang="en-US" altLang="zh-CN" dirty="0"/>
              <a:t>10</a:t>
            </a:r>
            <a:r>
              <a:rPr kumimoji="1" lang="zh-CN" altLang="en-US" dirty="0"/>
              <a:t>份客户端模型的 异构且不平衡的数据分区。</a:t>
            </a:r>
          </a:p>
        </p:txBody>
      </p:sp>
      <p:sp>
        <p:nvSpPr>
          <p:cNvPr id="4" name="灯片编号占位符 3"/>
          <p:cNvSpPr>
            <a:spLocks noGrp="1"/>
          </p:cNvSpPr>
          <p:nvPr>
            <p:ph type="sldNum" sz="quarter" idx="5"/>
          </p:nvPr>
        </p:nvSpPr>
        <p:spPr/>
        <p:txBody>
          <a:bodyPr/>
          <a:lstStyle/>
          <a:p>
            <a:fld id="{B3235F27-A669-E945-A5E1-C3779B9DD317}" type="slidenum">
              <a:rPr kumimoji="1" lang="zh-CN" altLang="en-US" smtClean="0"/>
              <a:t>14</a:t>
            </a:fld>
            <a:endParaRPr kumimoji="1" lang="zh-CN" altLang="en-US"/>
          </a:p>
        </p:txBody>
      </p:sp>
    </p:spTree>
    <p:extLst>
      <p:ext uri="{BB962C8B-B14F-4D97-AF65-F5344CB8AC3E}">
        <p14:creationId xmlns:p14="http://schemas.microsoft.com/office/powerpoint/2010/main" val="2219794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在模型参数方面：</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使用</a:t>
                </a:r>
                <a:r>
                  <a:rPr kumimoji="0" lang="zh-CN" altLang="zh-CN" sz="1200" b="0" i="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EfficientNet</a:t>
                </a:r>
                <a:r>
                  <a:rPr kumimoji="0" lang="zh-CN" altLang="en-US" sz="1200" b="0" i="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作为神经网络框架，是因为其轻量的特点，适用于医疗系统本地客户端。</a:t>
                </a:r>
                <a:endParaRPr kumimoji="0" lang="en-US" altLang="zh-CN" sz="1200" b="0" i="0" u="none" strike="noStrike" cap="none" normalizeH="0" baseline="0" dirty="0">
                  <a:ln>
                    <a:noFill/>
                  </a:ln>
                  <a:solidFill>
                    <a:schemeClr val="tx1"/>
                  </a:solidFill>
                  <a:effectLst/>
                  <a:ea typeface="Microsoft YaHei" panose="020B0503020204020204" pitchFamily="34" charset="-122"/>
                  <a:cs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a typeface="Microsoft YaHei" panose="020B0503020204020204" pitchFamily="34" charset="-122"/>
                  </a:rPr>
                  <a:t>使用</a:t>
                </a:r>
                <a:r>
                  <a:rPr lang="en-US" altLang="zh-CN" dirty="0">
                    <a:ea typeface="Microsoft YaHei" panose="020B0503020204020204" pitchFamily="34" charset="-122"/>
                  </a:rPr>
                  <a:t>Adam</a:t>
                </a:r>
                <a:r>
                  <a:rPr lang="zh-CN" altLang="en-US" dirty="0">
                    <a:ea typeface="Microsoft YaHei" panose="020B0503020204020204" pitchFamily="34" charset="-122"/>
                  </a:rPr>
                  <a:t>优化器进行模型的迭代更新，其参数如上，这里的</a:t>
                </a:r>
                <a:r>
                  <a:rPr lang="en-US" altLang="zh-CN" dirty="0">
                    <a:ea typeface="Microsoft YaHei" panose="020B0503020204020204" pitchFamily="34" charset="-122"/>
                  </a:rPr>
                  <a:t>batch</a:t>
                </a:r>
                <a:r>
                  <a:rPr lang="zh-CN" altLang="en-US" dirty="0">
                    <a:ea typeface="Microsoft YaHei" panose="020B0503020204020204" pitchFamily="34" charset="-122"/>
                  </a:rPr>
                  <a:t> </a:t>
                </a:r>
                <a:r>
                  <a:rPr lang="en-US" altLang="zh-CN" dirty="0">
                    <a:ea typeface="Microsoft YaHei" panose="020B0503020204020204" pitchFamily="34" charset="-122"/>
                  </a:rPr>
                  <a:t>size</a:t>
                </a:r>
                <a:r>
                  <a:rPr lang="zh-CN" altLang="en-US" dirty="0">
                    <a:ea typeface="Microsoft YaHei" panose="020B0503020204020204" pitchFamily="34" charset="-122"/>
                  </a:rPr>
                  <a:t>的实际含义是：</a:t>
                </a:r>
                <a:r>
                  <a:rPr kumimoji="0" lang="zh-CN" altLang="zh-CN" sz="1200" b="0" u="none" strike="noStrike" cap="none" normalizeH="0" baseline="0" dirty="0">
                    <a:ln>
                      <a:noFill/>
                    </a:ln>
                    <a:solidFill>
                      <a:schemeClr val="tx1"/>
                    </a:solidFill>
                    <a:effectLst/>
                    <a:latin typeface="+mn-lt"/>
                    <a:ea typeface="Microsoft YaHei" panose="020B0503020204020204" pitchFamily="34" charset="-122"/>
                    <a:cs typeface="宋体" panose="02010600030101010101" pitchFamily="2" charset="-122"/>
                  </a:rPr>
                  <a:t>每个</a:t>
                </a:r>
                <a:r>
                  <a:rPr kumimoji="0" lang="en-US" altLang="zh-CN" sz="1200" b="0" u="none" strike="noStrike" cap="none" normalizeH="0" baseline="0" dirty="0">
                    <a:ln>
                      <a:noFill/>
                    </a:ln>
                    <a:solidFill>
                      <a:schemeClr val="tx1"/>
                    </a:solidFill>
                    <a:effectLst/>
                    <a:latin typeface="+mn-lt"/>
                    <a:ea typeface="Microsoft YaHei" panose="020B0503020204020204" pitchFamily="34" charset="-122"/>
                    <a:cs typeface="宋体" panose="02010600030101010101" pitchFamily="2" charset="-122"/>
                  </a:rPr>
                  <a:t>batch</a:t>
                </a:r>
                <a:r>
                  <a:rPr kumimoji="0" lang="zh-CN" altLang="zh-CN" sz="1200" b="0" u="none" strike="noStrike" cap="none" normalizeH="0" baseline="0" dirty="0">
                    <a:ln>
                      <a:noFill/>
                    </a:ln>
                    <a:solidFill>
                      <a:schemeClr val="tx1"/>
                    </a:solidFill>
                    <a:effectLst/>
                    <a:latin typeface="+mn-lt"/>
                    <a:ea typeface="Microsoft YaHei" panose="020B0503020204020204" pitchFamily="34" charset="-122"/>
                    <a:cs typeface="宋体" panose="02010600030101010101" pitchFamily="2" charset="-122"/>
                  </a:rPr>
                  <a:t>一次处理 64 张图片</a:t>
                </a:r>
                <a:endParaRPr kumimoji="0" lang="en-US" altLang="zh-CN" sz="1200" b="0" u="none" strike="noStrike" cap="none" normalizeH="0" baseline="0" dirty="0">
                  <a:ln>
                    <a:noFill/>
                  </a:ln>
                  <a:solidFill>
                    <a:schemeClr val="tx1"/>
                  </a:solidFill>
                  <a:effectLst/>
                  <a:latin typeface="+mn-lt"/>
                  <a:ea typeface="Microsoft YaHei" panose="020B0503020204020204" pitchFamily="34" charset="-122"/>
                  <a:cs typeface="宋体" panose="02010600030101010101" pitchFamily="2" charset="-122"/>
                </a:endParaRPr>
              </a:p>
              <a:p>
                <a:r>
                  <a:rPr lang="zh-CN" altLang="en-US" dirty="0">
                    <a:ea typeface="Microsoft YaHei" panose="020B0503020204020204" pitchFamily="34" charset="-122"/>
                    <a:cs typeface="宋体" panose="02010600030101010101" pitchFamily="2" charset="-122"/>
                  </a:rPr>
                  <a:t>在幅度归一化和</a:t>
                </a:r>
                <a:r>
                  <a:rPr kumimoji="0" lang="zh-CN" altLang="zh-CN" sz="12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权重扰动算法</a:t>
                </a:r>
                <a:r>
                  <a:rPr kumimoji="0" lang="zh-CN" altLang="en-US" sz="12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的</a:t>
                </a:r>
                <a:r>
                  <a:rPr kumimoji="0" lang="zh-CN" altLang="zh-CN" sz="12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公式 (</a:t>
                </a:r>
                <a:r>
                  <a:rPr kumimoji="0" lang="en-US" altLang="zh-CN" sz="12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1</a:t>
                </a:r>
                <a:r>
                  <a:rPr kumimoji="0" lang="zh-CN" altLang="zh-CN" sz="12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 中</a:t>
                </a:r>
                <a:r>
                  <a:rPr kumimoji="0" lang="zh-CN" altLang="en-US" sz="12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a:t>
                </a:r>
                <a:r>
                  <a:rPr kumimoji="0" lang="zh-CN" altLang="zh-CN" sz="12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衰减因子 v </a:t>
                </a:r>
                <a:r>
                  <a:rPr kumimoji="0" lang="en-US" altLang="zh-CN" sz="12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a:t>
                </a:r>
                <a:r>
                  <a:rPr kumimoji="0" lang="zh-CN" altLang="en-US" sz="12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 </a:t>
                </a:r>
                <a:r>
                  <a:rPr kumimoji="0" lang="zh-CN" altLang="zh-CN" sz="12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0.1</a:t>
                </a:r>
                <a:r>
                  <a:rPr kumimoji="0" lang="zh-CN" altLang="en-US" sz="12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，公式</a:t>
                </a:r>
                <a:r>
                  <a:rPr kumimoji="0" lang="en-US" altLang="zh-CN" sz="12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 (2</a:t>
                </a:r>
                <a:r>
                  <a:rPr lang="en-US" altLang="zh-CN" dirty="0">
                    <a:ea typeface="Microsoft YaHei" panose="020B0503020204020204" pitchFamily="34" charset="-122"/>
                    <a:cs typeface="宋体" panose="02010600030101010101" pitchFamily="2" charset="-122"/>
                  </a:rPr>
                  <a:t>) </a:t>
                </a:r>
                <a:r>
                  <a:rPr kumimoji="0" lang="zh-CN" altLang="en-US" sz="12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中</a:t>
                </a:r>
                <a:r>
                  <a:rPr kumimoji="0" lang="zh-CN" altLang="zh-CN" sz="12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扰动项</a:t>
                </a:r>
                <a14:m>
                  <m:oMath xmlns:m="http://schemas.openxmlformats.org/officeDocument/2006/math">
                    <m:r>
                      <a:rPr lang="zh-CN" altLang="en-US" sz="1200" b="0" i="0" kern="0" smtClean="0">
                        <a:effectLst/>
                        <a:latin typeface="Cambria Math" panose="02040503050406030204" pitchFamily="18" charset="0"/>
                        <a:ea typeface="宋体" panose="02010600030101010101" pitchFamily="2" charset="-122"/>
                        <a:cs typeface="宋体" panose="02010600030101010101" pitchFamily="2" charset="-122"/>
                      </a:rPr>
                      <m:t> </m:t>
                    </m:r>
                    <m:r>
                      <a:rPr lang="en-US" altLang="zh-CN" sz="1200" i="1" kern="0" smtClean="0">
                        <a:effectLst/>
                        <a:latin typeface="Cambria Math" panose="02040503050406030204" pitchFamily="18" charset="0"/>
                        <a:ea typeface="宋体" panose="02010600030101010101" pitchFamily="2" charset="-122"/>
                        <a:cs typeface="宋体" panose="02010600030101010101" pitchFamily="2" charset="-122"/>
                      </a:rPr>
                      <m:t>𝛼</m:t>
                    </m:r>
                    <m:r>
                      <a:rPr lang="zh-CN" altLang="en-US" sz="1200" b="0" i="1" kern="0" smtClean="0">
                        <a:effectLst/>
                        <a:latin typeface="Cambria Math" panose="02040503050406030204" pitchFamily="18" charset="0"/>
                        <a:ea typeface="宋体" panose="02010600030101010101" pitchFamily="2" charset="-122"/>
                        <a:cs typeface="宋体" panose="02010600030101010101" pitchFamily="2" charset="-122"/>
                      </a:rPr>
                      <m:t> </m:t>
                    </m:r>
                  </m:oMath>
                </a14:m>
                <a:r>
                  <a:rPr kumimoji="0" lang="en-US" altLang="zh-CN" sz="12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a:t>
                </a:r>
                <a:r>
                  <a:rPr kumimoji="0" lang="zh-CN" altLang="en-US" sz="12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 </a:t>
                </a:r>
                <a:r>
                  <a:rPr kumimoji="0" lang="zh-CN" altLang="zh-CN" sz="12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5e-2 </a:t>
                </a:r>
                <a:endParaRPr kumimoji="0" lang="en-US" altLang="zh-CN" sz="12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endParaRPr>
              </a:p>
              <a:p>
                <a:r>
                  <a:rPr kumimoji="0" lang="zh-CN" altLang="en-US" sz="12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在</a:t>
                </a:r>
                <a:r>
                  <a:rPr kumimoji="0" lang="zh-CN" altLang="zh-CN" sz="12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两级监督对比学习算法</a:t>
                </a:r>
                <a:r>
                  <a:rPr kumimoji="0" lang="zh-CN" altLang="en-US" sz="12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的</a:t>
                </a:r>
                <a:r>
                  <a:rPr kumimoji="0" lang="zh-CN" altLang="zh-CN" sz="12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公式 (</a:t>
                </a:r>
                <a:r>
                  <a:rPr lang="en-US" altLang="zh-CN" dirty="0">
                    <a:ea typeface="Microsoft YaHei" panose="020B0503020204020204" pitchFamily="34" charset="-122"/>
                    <a:cs typeface="宋体" panose="02010600030101010101" pitchFamily="2" charset="-122"/>
                  </a:rPr>
                  <a:t>3</a:t>
                </a:r>
                <a:r>
                  <a:rPr kumimoji="0" lang="zh-CN" altLang="zh-CN" sz="12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 中</a:t>
                </a:r>
                <a:r>
                  <a:rPr kumimoji="0" lang="zh-CN" altLang="en-US" sz="12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a:t>
                </a:r>
                <a:r>
                  <a:rPr kumimoji="0" lang="zh-CN" altLang="zh-CN" sz="12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超参数 k1 和 k2 </a:t>
                </a:r>
                <a:r>
                  <a:rPr kumimoji="0" lang="zh-CN" altLang="en-US" sz="12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都</a:t>
                </a:r>
                <a:r>
                  <a:rPr kumimoji="0" lang="zh-CN" altLang="zh-CN" sz="12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设置为 2.0 </a:t>
                </a:r>
                <a:endParaRPr kumimoji="0" lang="en-US" altLang="zh-CN" sz="12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endParaRPr>
              </a:p>
              <a:p>
                <a:r>
                  <a:rPr kumimoji="0" lang="zh-CN" altLang="en-US" sz="1200" b="0" u="none" strike="noStrike" cap="none" normalizeH="0" baseline="0" dirty="0">
                    <a:ln>
                      <a:noFill/>
                    </a:ln>
                    <a:solidFill>
                      <a:schemeClr val="tx1"/>
                    </a:solidFill>
                    <a:effectLst/>
                    <a:ea typeface="Microsoft YaHei" panose="020B0503020204020204" pitchFamily="34" charset="-122"/>
                  </a:rPr>
                  <a:t>联邦学习基本参数方面，</a:t>
                </a:r>
                <a:r>
                  <a:rPr kumimoji="0" lang="zh-CN" altLang="zh-CN" sz="1800" b="0" u="none" strike="noStrike" cap="none" normalizeH="0" baseline="0" dirty="0">
                    <a:ln>
                      <a:noFill/>
                    </a:ln>
                    <a:solidFill>
                      <a:schemeClr val="tx1"/>
                    </a:solidFill>
                    <a:effectLst/>
                    <a:latin typeface="+mn-lt"/>
                    <a:ea typeface="Microsoft YaHei" panose="020B0503020204020204" pitchFamily="34" charset="-122"/>
                    <a:cs typeface="宋体" panose="02010600030101010101" pitchFamily="2" charset="-122"/>
                  </a:rPr>
                  <a:t>本地训练轮次为 1 </a:t>
                </a:r>
                <a:r>
                  <a:rPr kumimoji="0" lang="zh-CN" altLang="en-US" sz="1800" b="0" u="none" strike="noStrike" cap="none" normalizeH="0" baseline="0" dirty="0">
                    <a:ln>
                      <a:noFill/>
                    </a:ln>
                    <a:solidFill>
                      <a:schemeClr val="tx1"/>
                    </a:solidFill>
                    <a:effectLst/>
                    <a:latin typeface="+mn-lt"/>
                    <a:ea typeface="Microsoft YaHei" panose="020B0503020204020204" pitchFamily="34" charset="-122"/>
                    <a:cs typeface="宋体" panose="02010600030101010101" pitchFamily="2" charset="-122"/>
                  </a:rPr>
                  <a:t>，</a:t>
                </a:r>
                <a:r>
                  <a:rPr kumimoji="0" lang="zh-CN" altLang="zh-CN" sz="1800" b="0" u="none" strike="noStrike" cap="none" normalizeH="0" baseline="0" dirty="0">
                    <a:ln>
                      <a:noFill/>
                    </a:ln>
                    <a:solidFill>
                      <a:schemeClr val="tx1"/>
                    </a:solidFill>
                    <a:effectLst/>
                    <a:latin typeface="+mn-lt"/>
                    <a:ea typeface="Microsoft YaHei" panose="020B0503020204020204" pitchFamily="34" charset="-122"/>
                    <a:cs typeface="宋体" panose="02010600030101010101" pitchFamily="2" charset="-122"/>
                  </a:rPr>
                  <a:t>全局训练轮次为 </a:t>
                </a:r>
                <a:r>
                  <a:rPr kumimoji="0" lang="en-US" altLang="zh-CN" sz="1800" b="0" u="none" strike="noStrike" cap="none" normalizeH="0" baseline="0" dirty="0">
                    <a:ln>
                      <a:noFill/>
                    </a:ln>
                    <a:solidFill>
                      <a:schemeClr val="tx1"/>
                    </a:solidFill>
                    <a:effectLst/>
                    <a:latin typeface="+mn-lt"/>
                    <a:ea typeface="Microsoft YaHei" panose="020B0503020204020204" pitchFamily="34" charset="-122"/>
                    <a:cs typeface="宋体" panose="02010600030101010101" pitchFamily="2" charset="-122"/>
                  </a:rPr>
                  <a:t>20</a:t>
                </a:r>
                <a:r>
                  <a:rPr kumimoji="0" lang="zh-CN" altLang="zh-CN" sz="1800" b="0" u="none" strike="noStrike" cap="none" normalizeH="0" baseline="0" dirty="0">
                    <a:ln>
                      <a:noFill/>
                    </a:ln>
                    <a:solidFill>
                      <a:schemeClr val="tx1"/>
                    </a:solidFill>
                    <a:effectLst/>
                    <a:latin typeface="+mn-lt"/>
                    <a:ea typeface="Microsoft YaHei" panose="020B0503020204020204" pitchFamily="34" charset="-122"/>
                    <a:cs typeface="宋体" panose="02010600030101010101" pitchFamily="2" charset="-122"/>
                  </a:rPr>
                  <a:t>0 </a:t>
                </a:r>
                <a:r>
                  <a:rPr kumimoji="0" lang="zh-CN" altLang="en-US" sz="1800" b="0" u="none" strike="noStrike" cap="none" normalizeH="0" baseline="0" dirty="0">
                    <a:ln>
                      <a:noFill/>
                    </a:ln>
                    <a:solidFill>
                      <a:schemeClr val="tx1"/>
                    </a:solidFill>
                    <a:effectLst/>
                    <a:latin typeface="+mn-lt"/>
                    <a:ea typeface="Microsoft YaHei" panose="020B0503020204020204" pitchFamily="34" charset="-122"/>
                    <a:cs typeface="宋体" panose="02010600030101010101" pitchFamily="2" charset="-122"/>
                  </a:rPr>
                  <a:t>，</a:t>
                </a:r>
                <a:r>
                  <a:rPr kumimoji="0" lang="zh-CN" altLang="zh-CN" sz="1800" b="0" u="none" strike="noStrike" cap="none" normalizeH="0" baseline="0" dirty="0">
                    <a:ln>
                      <a:noFill/>
                    </a:ln>
                    <a:solidFill>
                      <a:schemeClr val="tx1"/>
                    </a:solidFill>
                    <a:effectLst/>
                    <a:latin typeface="+mn-lt"/>
                    <a:ea typeface="Microsoft YaHei" panose="020B0503020204020204" pitchFamily="34" charset="-122"/>
                    <a:cs typeface="宋体" panose="02010600030101010101" pitchFamily="2" charset="-122"/>
                  </a:rPr>
                  <a:t>客户端数量为 10 </a:t>
                </a:r>
                <a:r>
                  <a:rPr kumimoji="0" lang="zh-CN" altLang="en-US" sz="1800" b="0" u="none" strike="noStrike" cap="none" normalizeH="0" baseline="0" dirty="0">
                    <a:ln>
                      <a:noFill/>
                    </a:ln>
                    <a:solidFill>
                      <a:schemeClr val="tx1"/>
                    </a:solidFill>
                    <a:effectLst/>
                    <a:latin typeface="+mn-lt"/>
                    <a:ea typeface="Microsoft YaHei" panose="020B0503020204020204" pitchFamily="34" charset="-122"/>
                    <a:cs typeface="宋体" panose="02010600030101010101" pitchFamily="2" charset="-122"/>
                  </a:rPr>
                  <a:t>。</a:t>
                </a:r>
                <a:endParaRPr kumimoji="0" lang="en-US" altLang="zh-CN" sz="1800" b="0" u="none" strike="noStrike" cap="none" normalizeH="0" baseline="0" dirty="0">
                  <a:ln>
                    <a:noFill/>
                  </a:ln>
                  <a:solidFill>
                    <a:schemeClr val="tx1"/>
                  </a:solidFill>
                  <a:effectLst/>
                  <a:latin typeface="+mn-lt"/>
                  <a:ea typeface="Microsoft YaHei" panose="020B0503020204020204" pitchFamily="34" charset="-122"/>
                  <a:cs typeface="宋体" panose="02010600030101010101" pitchFamily="2" charset="-122"/>
                </a:endParaRPr>
              </a:p>
              <a:p>
                <a:r>
                  <a:rPr kumimoji="0" lang="zh-CN" altLang="zh-CN" sz="1800" b="0" u="none" strike="noStrike" cap="none" normalizeH="0" baseline="0" dirty="0">
                    <a:ln>
                      <a:noFill/>
                    </a:ln>
                    <a:solidFill>
                      <a:schemeClr val="tx1"/>
                    </a:solidFill>
                    <a:effectLst/>
                    <a:latin typeface="+mn-lt"/>
                    <a:ea typeface="Microsoft YaHei" panose="020B0503020204020204" pitchFamily="34" charset="-122"/>
                    <a:cs typeface="宋体" panose="02010600030101010101" pitchFamily="2" charset="-122"/>
                  </a:rPr>
                  <a:t>在每一轮中，所有客户端都会</a:t>
                </a:r>
                <a:r>
                  <a:rPr kumimoji="0" lang="zh-CN" altLang="en-US" sz="1800" b="0" u="none" strike="noStrike" cap="none" normalizeH="0" baseline="0" dirty="0">
                    <a:ln>
                      <a:noFill/>
                    </a:ln>
                    <a:solidFill>
                      <a:schemeClr val="tx1"/>
                    </a:solidFill>
                    <a:effectLst/>
                    <a:latin typeface="+mn-lt"/>
                    <a:ea typeface="Microsoft YaHei" panose="020B0503020204020204" pitchFamily="34" charset="-122"/>
                    <a:cs typeface="宋体" panose="02010600030101010101" pitchFamily="2" charset="-122"/>
                  </a:rPr>
                  <a:t>参与聚合。</a:t>
                </a:r>
                <a:endParaRPr lang="zh-CN" altLang="en-US" dirty="0">
                  <a:ea typeface="Microsoft YaHei" panose="020B0503020204020204" pitchFamily="34" charset="-122"/>
                </a:endParaRPr>
              </a:p>
              <a:p>
                <a:endParaRPr kumimoji="1" lang="zh-CN" altLang="en-US" dirty="0"/>
              </a:p>
            </p:txBody>
          </p:sp>
        </mc:Choice>
        <mc:Fallback>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在模型参数方面：</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使用</a:t>
                </a:r>
                <a:r>
                  <a:rPr kumimoji="0" lang="zh-CN" altLang="zh-CN" sz="1200" b="0" i="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EfficientNet</a:t>
                </a:r>
                <a:r>
                  <a:rPr kumimoji="0" lang="zh-CN" altLang="en-US" sz="1200" b="0" i="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作为神经网络框架，是因为其轻量的特点，适用于医疗系统本地客户端。</a:t>
                </a:r>
                <a:endParaRPr kumimoji="0" lang="en-US" altLang="zh-CN" sz="1200" b="0" i="0" u="none" strike="noStrike" cap="none" normalizeH="0" baseline="0" dirty="0">
                  <a:ln>
                    <a:noFill/>
                  </a:ln>
                  <a:solidFill>
                    <a:schemeClr val="tx1"/>
                  </a:solidFill>
                  <a:effectLst/>
                  <a:ea typeface="Microsoft YaHei" panose="020B0503020204020204" pitchFamily="34" charset="-122"/>
                  <a:cs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a typeface="Microsoft YaHei" panose="020B0503020204020204" pitchFamily="34" charset="-122"/>
                  </a:rPr>
                  <a:t>使用</a:t>
                </a:r>
                <a:r>
                  <a:rPr lang="en-US" altLang="zh-CN" dirty="0">
                    <a:ea typeface="Microsoft YaHei" panose="020B0503020204020204" pitchFamily="34" charset="-122"/>
                  </a:rPr>
                  <a:t>Adam</a:t>
                </a:r>
                <a:r>
                  <a:rPr lang="zh-CN" altLang="en-US" dirty="0">
                    <a:ea typeface="Microsoft YaHei" panose="020B0503020204020204" pitchFamily="34" charset="-122"/>
                  </a:rPr>
                  <a:t>优化器进行模型的迭代更新，其参数如上，这里的</a:t>
                </a:r>
                <a:r>
                  <a:rPr lang="en-US" altLang="zh-CN" dirty="0">
                    <a:ea typeface="Microsoft YaHei" panose="020B0503020204020204" pitchFamily="34" charset="-122"/>
                  </a:rPr>
                  <a:t>batch</a:t>
                </a:r>
                <a:r>
                  <a:rPr lang="zh-CN" altLang="en-US" dirty="0">
                    <a:ea typeface="Microsoft YaHei" panose="020B0503020204020204" pitchFamily="34" charset="-122"/>
                  </a:rPr>
                  <a:t> </a:t>
                </a:r>
                <a:r>
                  <a:rPr lang="en-US" altLang="zh-CN" dirty="0">
                    <a:ea typeface="Microsoft YaHei" panose="020B0503020204020204" pitchFamily="34" charset="-122"/>
                  </a:rPr>
                  <a:t>size</a:t>
                </a:r>
                <a:r>
                  <a:rPr lang="zh-CN" altLang="en-US" dirty="0">
                    <a:ea typeface="Microsoft YaHei" panose="020B0503020204020204" pitchFamily="34" charset="-122"/>
                  </a:rPr>
                  <a:t>的实际含义是：</a:t>
                </a:r>
                <a:r>
                  <a:rPr kumimoji="0" lang="zh-CN" altLang="zh-CN" sz="1200" b="0" u="none" strike="noStrike" cap="none" normalizeH="0" baseline="0" dirty="0">
                    <a:ln>
                      <a:noFill/>
                    </a:ln>
                    <a:solidFill>
                      <a:schemeClr val="tx1"/>
                    </a:solidFill>
                    <a:effectLst/>
                    <a:latin typeface="+mn-lt"/>
                    <a:ea typeface="Microsoft YaHei" panose="020B0503020204020204" pitchFamily="34" charset="-122"/>
                    <a:cs typeface="宋体" panose="02010600030101010101" pitchFamily="2" charset="-122"/>
                  </a:rPr>
                  <a:t>每个</a:t>
                </a:r>
                <a:r>
                  <a:rPr kumimoji="0" lang="en-US" altLang="zh-CN" sz="1200" b="0" u="none" strike="noStrike" cap="none" normalizeH="0" baseline="0" dirty="0">
                    <a:ln>
                      <a:noFill/>
                    </a:ln>
                    <a:solidFill>
                      <a:schemeClr val="tx1"/>
                    </a:solidFill>
                    <a:effectLst/>
                    <a:latin typeface="+mn-lt"/>
                    <a:ea typeface="Microsoft YaHei" panose="020B0503020204020204" pitchFamily="34" charset="-122"/>
                    <a:cs typeface="宋体" panose="02010600030101010101" pitchFamily="2" charset="-122"/>
                  </a:rPr>
                  <a:t>batch</a:t>
                </a:r>
                <a:r>
                  <a:rPr kumimoji="0" lang="zh-CN" altLang="zh-CN" sz="1200" b="0" u="none" strike="noStrike" cap="none" normalizeH="0" baseline="0" dirty="0">
                    <a:ln>
                      <a:noFill/>
                    </a:ln>
                    <a:solidFill>
                      <a:schemeClr val="tx1"/>
                    </a:solidFill>
                    <a:effectLst/>
                    <a:latin typeface="+mn-lt"/>
                    <a:ea typeface="Microsoft YaHei" panose="020B0503020204020204" pitchFamily="34" charset="-122"/>
                    <a:cs typeface="宋体" panose="02010600030101010101" pitchFamily="2" charset="-122"/>
                  </a:rPr>
                  <a:t>一次处理 64 张图片</a:t>
                </a:r>
                <a:endParaRPr kumimoji="0" lang="en-US" altLang="zh-CN" sz="1200" b="0" u="none" strike="noStrike" cap="none" normalizeH="0" baseline="0" dirty="0">
                  <a:ln>
                    <a:noFill/>
                  </a:ln>
                  <a:solidFill>
                    <a:schemeClr val="tx1"/>
                  </a:solidFill>
                  <a:effectLst/>
                  <a:latin typeface="+mn-lt"/>
                  <a:ea typeface="Microsoft YaHei" panose="020B0503020204020204" pitchFamily="34" charset="-122"/>
                  <a:cs typeface="宋体" panose="02010600030101010101" pitchFamily="2" charset="-122"/>
                </a:endParaRPr>
              </a:p>
              <a:p>
                <a:r>
                  <a:rPr lang="zh-CN" altLang="en-US" dirty="0">
                    <a:ea typeface="Microsoft YaHei" panose="020B0503020204020204" pitchFamily="34" charset="-122"/>
                    <a:cs typeface="宋体" panose="02010600030101010101" pitchFamily="2" charset="-122"/>
                  </a:rPr>
                  <a:t>在幅度归一化和</a:t>
                </a:r>
                <a:r>
                  <a:rPr kumimoji="0" lang="zh-CN" altLang="zh-CN" sz="12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权重扰动算法</a:t>
                </a:r>
                <a:r>
                  <a:rPr kumimoji="0" lang="zh-CN" altLang="en-US" sz="12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的</a:t>
                </a:r>
                <a:r>
                  <a:rPr kumimoji="0" lang="zh-CN" altLang="zh-CN" sz="12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公式 (</a:t>
                </a:r>
                <a:r>
                  <a:rPr kumimoji="0" lang="en-US" altLang="zh-CN" sz="12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1</a:t>
                </a:r>
                <a:r>
                  <a:rPr kumimoji="0" lang="zh-CN" altLang="zh-CN" sz="12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 中</a:t>
                </a:r>
                <a:r>
                  <a:rPr kumimoji="0" lang="zh-CN" altLang="en-US" sz="12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a:t>
                </a:r>
                <a:r>
                  <a:rPr kumimoji="0" lang="zh-CN" altLang="zh-CN" sz="12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衰减因子 v </a:t>
                </a:r>
                <a:r>
                  <a:rPr kumimoji="0" lang="en-US" altLang="zh-CN" sz="12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a:t>
                </a:r>
                <a:r>
                  <a:rPr kumimoji="0" lang="zh-CN" altLang="en-US" sz="12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 </a:t>
                </a:r>
                <a:r>
                  <a:rPr kumimoji="0" lang="zh-CN" altLang="zh-CN" sz="12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0.1</a:t>
                </a:r>
                <a:r>
                  <a:rPr kumimoji="0" lang="zh-CN" altLang="en-US" sz="12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，公式</a:t>
                </a:r>
                <a:r>
                  <a:rPr kumimoji="0" lang="en-US" altLang="zh-CN" sz="12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 (2</a:t>
                </a:r>
                <a:r>
                  <a:rPr lang="en-US" altLang="zh-CN" dirty="0">
                    <a:ea typeface="Microsoft YaHei" panose="020B0503020204020204" pitchFamily="34" charset="-122"/>
                    <a:cs typeface="宋体" panose="02010600030101010101" pitchFamily="2" charset="-122"/>
                  </a:rPr>
                  <a:t>) </a:t>
                </a:r>
                <a:r>
                  <a:rPr kumimoji="0" lang="zh-CN" altLang="en-US" sz="12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中</a:t>
                </a:r>
                <a:r>
                  <a:rPr kumimoji="0" lang="zh-CN" altLang="zh-CN" sz="12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扰动项</a:t>
                </a:r>
                <a:r>
                  <a:rPr lang="zh-CN" altLang="en-US" sz="1200" b="0" i="0" kern="0">
                    <a:effectLst/>
                    <a:latin typeface="Cambria Math" panose="02040503050406030204" pitchFamily="18" charset="0"/>
                    <a:ea typeface="宋体" panose="02010600030101010101" pitchFamily="2" charset="-122"/>
                    <a:cs typeface="宋体" panose="02010600030101010101" pitchFamily="2" charset="-122"/>
                  </a:rPr>
                  <a:t> </a:t>
                </a:r>
                <a:r>
                  <a:rPr lang="en-US" altLang="zh-CN" sz="1200" i="0" kern="0">
                    <a:effectLst/>
                    <a:latin typeface="Cambria Math" panose="02040503050406030204" pitchFamily="18" charset="0"/>
                    <a:ea typeface="宋体" panose="02010600030101010101" pitchFamily="2" charset="-122"/>
                    <a:cs typeface="宋体" panose="02010600030101010101" pitchFamily="2" charset="-122"/>
                  </a:rPr>
                  <a:t>𝛼</a:t>
                </a:r>
                <a:r>
                  <a:rPr lang="zh-CN" altLang="en-US" sz="1200" b="0" i="0" kern="0">
                    <a:effectLst/>
                    <a:latin typeface="Cambria Math" panose="02040503050406030204" pitchFamily="18" charset="0"/>
                    <a:ea typeface="宋体" panose="02010600030101010101" pitchFamily="2" charset="-122"/>
                    <a:cs typeface="宋体" panose="02010600030101010101" pitchFamily="2" charset="-122"/>
                  </a:rPr>
                  <a:t> </a:t>
                </a:r>
                <a:r>
                  <a:rPr kumimoji="0" lang="en-US" altLang="zh-CN" sz="12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a:t>
                </a:r>
                <a:r>
                  <a:rPr kumimoji="0" lang="zh-CN" altLang="en-US" sz="12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 </a:t>
                </a:r>
                <a:r>
                  <a:rPr kumimoji="0" lang="zh-CN" altLang="zh-CN" sz="12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5e-2 </a:t>
                </a:r>
                <a:endParaRPr kumimoji="0" lang="en-US" altLang="zh-CN" sz="12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endParaRPr>
              </a:p>
              <a:p>
                <a:r>
                  <a:rPr kumimoji="0" lang="zh-CN" altLang="en-US" sz="12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在</a:t>
                </a:r>
                <a:r>
                  <a:rPr kumimoji="0" lang="zh-CN" altLang="zh-CN" sz="12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两级监督对比学习算法</a:t>
                </a:r>
                <a:r>
                  <a:rPr kumimoji="0" lang="zh-CN" altLang="en-US" sz="12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的</a:t>
                </a:r>
                <a:r>
                  <a:rPr kumimoji="0" lang="zh-CN" altLang="zh-CN" sz="12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公式 (</a:t>
                </a:r>
                <a:r>
                  <a:rPr lang="en-US" altLang="zh-CN" dirty="0">
                    <a:ea typeface="Microsoft YaHei" panose="020B0503020204020204" pitchFamily="34" charset="-122"/>
                    <a:cs typeface="宋体" panose="02010600030101010101" pitchFamily="2" charset="-122"/>
                  </a:rPr>
                  <a:t>3</a:t>
                </a:r>
                <a:r>
                  <a:rPr kumimoji="0" lang="zh-CN" altLang="zh-CN" sz="12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 中</a:t>
                </a:r>
                <a:r>
                  <a:rPr kumimoji="0" lang="zh-CN" altLang="en-US" sz="12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a:t>
                </a:r>
                <a:r>
                  <a:rPr kumimoji="0" lang="zh-CN" altLang="zh-CN" sz="12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超参数 k1 和 k2 </a:t>
                </a:r>
                <a:r>
                  <a:rPr kumimoji="0" lang="zh-CN" altLang="en-US" sz="12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都</a:t>
                </a:r>
                <a:r>
                  <a:rPr kumimoji="0" lang="zh-CN" altLang="zh-CN" sz="12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设置为 2.0 </a:t>
                </a:r>
                <a:endParaRPr kumimoji="0" lang="en-US" altLang="zh-CN" sz="12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endParaRPr>
              </a:p>
              <a:p>
                <a:r>
                  <a:rPr kumimoji="0" lang="zh-CN" altLang="en-US" sz="1200" b="0" u="none" strike="noStrike" cap="none" normalizeH="0" baseline="0" dirty="0">
                    <a:ln>
                      <a:noFill/>
                    </a:ln>
                    <a:solidFill>
                      <a:schemeClr val="tx1"/>
                    </a:solidFill>
                    <a:effectLst/>
                    <a:ea typeface="Microsoft YaHei" panose="020B0503020204020204" pitchFamily="34" charset="-122"/>
                  </a:rPr>
                  <a:t>联邦学习基本参数方面，</a:t>
                </a:r>
                <a:r>
                  <a:rPr kumimoji="0" lang="zh-CN" altLang="zh-CN" sz="1800" b="0" u="none" strike="noStrike" cap="none" normalizeH="0" baseline="0" dirty="0">
                    <a:ln>
                      <a:noFill/>
                    </a:ln>
                    <a:solidFill>
                      <a:schemeClr val="tx1"/>
                    </a:solidFill>
                    <a:effectLst/>
                    <a:latin typeface="+mn-lt"/>
                    <a:ea typeface="Microsoft YaHei" panose="020B0503020204020204" pitchFamily="34" charset="-122"/>
                    <a:cs typeface="宋体" panose="02010600030101010101" pitchFamily="2" charset="-122"/>
                  </a:rPr>
                  <a:t>本地训练轮次为 1 </a:t>
                </a:r>
                <a:r>
                  <a:rPr kumimoji="0" lang="zh-CN" altLang="en-US" sz="1800" b="0" u="none" strike="noStrike" cap="none" normalizeH="0" baseline="0" dirty="0">
                    <a:ln>
                      <a:noFill/>
                    </a:ln>
                    <a:solidFill>
                      <a:schemeClr val="tx1"/>
                    </a:solidFill>
                    <a:effectLst/>
                    <a:latin typeface="+mn-lt"/>
                    <a:ea typeface="Microsoft YaHei" panose="020B0503020204020204" pitchFamily="34" charset="-122"/>
                    <a:cs typeface="宋体" panose="02010600030101010101" pitchFamily="2" charset="-122"/>
                  </a:rPr>
                  <a:t>，</a:t>
                </a:r>
                <a:r>
                  <a:rPr kumimoji="0" lang="zh-CN" altLang="zh-CN" sz="1800" b="0" u="none" strike="noStrike" cap="none" normalizeH="0" baseline="0" dirty="0">
                    <a:ln>
                      <a:noFill/>
                    </a:ln>
                    <a:solidFill>
                      <a:schemeClr val="tx1"/>
                    </a:solidFill>
                    <a:effectLst/>
                    <a:latin typeface="+mn-lt"/>
                    <a:ea typeface="Microsoft YaHei" panose="020B0503020204020204" pitchFamily="34" charset="-122"/>
                    <a:cs typeface="宋体" panose="02010600030101010101" pitchFamily="2" charset="-122"/>
                  </a:rPr>
                  <a:t>全局训练轮次为 </a:t>
                </a:r>
                <a:r>
                  <a:rPr kumimoji="0" lang="en-US" altLang="zh-CN" sz="1800" b="0" u="none" strike="noStrike" cap="none" normalizeH="0" baseline="0" dirty="0">
                    <a:ln>
                      <a:noFill/>
                    </a:ln>
                    <a:solidFill>
                      <a:schemeClr val="tx1"/>
                    </a:solidFill>
                    <a:effectLst/>
                    <a:latin typeface="+mn-lt"/>
                    <a:ea typeface="Microsoft YaHei" panose="020B0503020204020204" pitchFamily="34" charset="-122"/>
                    <a:cs typeface="宋体" panose="02010600030101010101" pitchFamily="2" charset="-122"/>
                  </a:rPr>
                  <a:t>20</a:t>
                </a:r>
                <a:r>
                  <a:rPr kumimoji="0" lang="zh-CN" altLang="zh-CN" sz="1800" b="0" u="none" strike="noStrike" cap="none" normalizeH="0" baseline="0" dirty="0">
                    <a:ln>
                      <a:noFill/>
                    </a:ln>
                    <a:solidFill>
                      <a:schemeClr val="tx1"/>
                    </a:solidFill>
                    <a:effectLst/>
                    <a:latin typeface="+mn-lt"/>
                    <a:ea typeface="Microsoft YaHei" panose="020B0503020204020204" pitchFamily="34" charset="-122"/>
                    <a:cs typeface="宋体" panose="02010600030101010101" pitchFamily="2" charset="-122"/>
                  </a:rPr>
                  <a:t>0 </a:t>
                </a:r>
                <a:r>
                  <a:rPr kumimoji="0" lang="zh-CN" altLang="en-US" sz="1800" b="0" u="none" strike="noStrike" cap="none" normalizeH="0" baseline="0" dirty="0">
                    <a:ln>
                      <a:noFill/>
                    </a:ln>
                    <a:solidFill>
                      <a:schemeClr val="tx1"/>
                    </a:solidFill>
                    <a:effectLst/>
                    <a:latin typeface="+mn-lt"/>
                    <a:ea typeface="Microsoft YaHei" panose="020B0503020204020204" pitchFamily="34" charset="-122"/>
                    <a:cs typeface="宋体" panose="02010600030101010101" pitchFamily="2" charset="-122"/>
                  </a:rPr>
                  <a:t>，</a:t>
                </a:r>
                <a:r>
                  <a:rPr kumimoji="0" lang="zh-CN" altLang="zh-CN" sz="1800" b="0" u="none" strike="noStrike" cap="none" normalizeH="0" baseline="0" dirty="0">
                    <a:ln>
                      <a:noFill/>
                    </a:ln>
                    <a:solidFill>
                      <a:schemeClr val="tx1"/>
                    </a:solidFill>
                    <a:effectLst/>
                    <a:latin typeface="+mn-lt"/>
                    <a:ea typeface="Microsoft YaHei" panose="020B0503020204020204" pitchFamily="34" charset="-122"/>
                    <a:cs typeface="宋体" panose="02010600030101010101" pitchFamily="2" charset="-122"/>
                  </a:rPr>
                  <a:t>客户端数量为 10 </a:t>
                </a:r>
                <a:r>
                  <a:rPr kumimoji="0" lang="zh-CN" altLang="en-US" sz="1800" b="0" u="none" strike="noStrike" cap="none" normalizeH="0" baseline="0" dirty="0">
                    <a:ln>
                      <a:noFill/>
                    </a:ln>
                    <a:solidFill>
                      <a:schemeClr val="tx1"/>
                    </a:solidFill>
                    <a:effectLst/>
                    <a:latin typeface="+mn-lt"/>
                    <a:ea typeface="Microsoft YaHei" panose="020B0503020204020204" pitchFamily="34" charset="-122"/>
                    <a:cs typeface="宋体" panose="02010600030101010101" pitchFamily="2" charset="-122"/>
                  </a:rPr>
                  <a:t>。</a:t>
                </a:r>
                <a:endParaRPr kumimoji="0" lang="en-US" altLang="zh-CN" sz="1800" b="0" u="none" strike="noStrike" cap="none" normalizeH="0" baseline="0" dirty="0">
                  <a:ln>
                    <a:noFill/>
                  </a:ln>
                  <a:solidFill>
                    <a:schemeClr val="tx1"/>
                  </a:solidFill>
                  <a:effectLst/>
                  <a:latin typeface="+mn-lt"/>
                  <a:ea typeface="Microsoft YaHei" panose="020B0503020204020204" pitchFamily="34" charset="-122"/>
                  <a:cs typeface="宋体" panose="02010600030101010101" pitchFamily="2" charset="-122"/>
                </a:endParaRPr>
              </a:p>
              <a:p>
                <a:r>
                  <a:rPr kumimoji="0" lang="zh-CN" altLang="zh-CN" sz="1800" b="0" u="none" strike="noStrike" cap="none" normalizeH="0" baseline="0" dirty="0">
                    <a:ln>
                      <a:noFill/>
                    </a:ln>
                    <a:solidFill>
                      <a:schemeClr val="tx1"/>
                    </a:solidFill>
                    <a:effectLst/>
                    <a:latin typeface="+mn-lt"/>
                    <a:ea typeface="Microsoft YaHei" panose="020B0503020204020204" pitchFamily="34" charset="-122"/>
                    <a:cs typeface="宋体" panose="02010600030101010101" pitchFamily="2" charset="-122"/>
                  </a:rPr>
                  <a:t>在每一轮中，所有客户端都会</a:t>
                </a:r>
                <a:r>
                  <a:rPr kumimoji="0" lang="zh-CN" altLang="en-US" sz="1800" b="0" u="none" strike="noStrike" cap="none" normalizeH="0" baseline="0" dirty="0">
                    <a:ln>
                      <a:noFill/>
                    </a:ln>
                    <a:solidFill>
                      <a:schemeClr val="tx1"/>
                    </a:solidFill>
                    <a:effectLst/>
                    <a:latin typeface="+mn-lt"/>
                    <a:ea typeface="Microsoft YaHei" panose="020B0503020204020204" pitchFamily="34" charset="-122"/>
                    <a:cs typeface="宋体" panose="02010600030101010101" pitchFamily="2" charset="-122"/>
                  </a:rPr>
                  <a:t>参与聚合。</a:t>
                </a:r>
                <a:endParaRPr lang="zh-CN" altLang="en-US" dirty="0">
                  <a:ea typeface="Microsoft YaHei" panose="020B0503020204020204" pitchFamily="34" charset="-122"/>
                </a:endParaRPr>
              </a:p>
              <a:p>
                <a:endParaRPr kumimoji="1" lang="zh-CN" altLang="en-US" dirty="0"/>
              </a:p>
            </p:txBody>
          </p:sp>
        </mc:Fallback>
      </mc:AlternateContent>
      <p:sp>
        <p:nvSpPr>
          <p:cNvPr id="4" name="灯片编号占位符 3"/>
          <p:cNvSpPr>
            <a:spLocks noGrp="1"/>
          </p:cNvSpPr>
          <p:nvPr>
            <p:ph type="sldNum" sz="quarter" idx="5"/>
          </p:nvPr>
        </p:nvSpPr>
        <p:spPr/>
        <p:txBody>
          <a:bodyPr/>
          <a:lstStyle/>
          <a:p>
            <a:fld id="{B3235F27-A669-E945-A5E1-C3779B9DD317}" type="slidenum">
              <a:rPr kumimoji="1" lang="zh-CN" altLang="en-US" smtClean="0"/>
              <a:t>15</a:t>
            </a:fld>
            <a:endParaRPr kumimoji="1" lang="zh-CN" altLang="en-US"/>
          </a:p>
        </p:txBody>
      </p:sp>
    </p:spTree>
    <p:extLst>
      <p:ext uri="{BB962C8B-B14F-4D97-AF65-F5344CB8AC3E}">
        <p14:creationId xmlns:p14="http://schemas.microsoft.com/office/powerpoint/2010/main" val="31175400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实验评价指标采用</a:t>
            </a:r>
            <a:r>
              <a:rPr kumimoji="1" lang="en-US" altLang="zh-CN" dirty="0"/>
              <a:t>BACC</a:t>
            </a:r>
            <a:r>
              <a:rPr kumimoji="1" lang="zh-CN" altLang="en-US" dirty="0"/>
              <a:t>、</a:t>
            </a:r>
            <a:r>
              <a:rPr kumimoji="1" lang="en-US" altLang="zh-CN" dirty="0"/>
              <a:t>F1</a:t>
            </a:r>
            <a:r>
              <a:rPr kumimoji="1" lang="zh-CN" altLang="en-US" dirty="0"/>
              <a:t>、</a:t>
            </a:r>
            <a:r>
              <a:rPr kumimoji="1" lang="en-US" altLang="zh-CN" dirty="0"/>
              <a:t>ACC</a:t>
            </a:r>
          </a:p>
          <a:p>
            <a:r>
              <a:rPr kumimoji="1" lang="zh-CN" altLang="en-US" dirty="0"/>
              <a:t>其中，</a:t>
            </a:r>
            <a:r>
              <a:rPr lang="zh-CN" altLang="zh-CN" dirty="0">
                <a:solidFill>
                  <a:srgbClr val="C00000"/>
                </a:solidFill>
              </a:rPr>
              <a:t>平衡准确性</a:t>
            </a:r>
            <a:r>
              <a:rPr lang="zh-CN" altLang="zh-CN" dirty="0"/>
              <a:t>（</a:t>
            </a:r>
            <a:r>
              <a:rPr lang="en-US" altLang="zh-CN" dirty="0"/>
              <a:t>BACC</a:t>
            </a:r>
            <a:r>
              <a:rPr lang="zh-CN" altLang="zh-CN" dirty="0"/>
              <a:t>）</a:t>
            </a:r>
            <a:r>
              <a:rPr lang="zh-CN" altLang="en-US" dirty="0"/>
              <a:t>在</a:t>
            </a:r>
            <a:r>
              <a:rPr lang="en-US" altLang="zh-CN" dirty="0"/>
              <a:t>ISIC 2019 </a:t>
            </a:r>
            <a:r>
              <a:rPr lang="zh-CN" altLang="zh-CN" dirty="0"/>
              <a:t>竞赛之后，被用作类别</a:t>
            </a:r>
            <a:r>
              <a:rPr lang="zh-CN" altLang="zh-CN" dirty="0">
                <a:solidFill>
                  <a:srgbClr val="C00000"/>
                </a:solidFill>
              </a:rPr>
              <a:t>不平衡测试集</a:t>
            </a:r>
            <a:r>
              <a:rPr lang="zh-CN" altLang="zh-CN" dirty="0"/>
              <a:t>的主要指标</a:t>
            </a:r>
            <a:r>
              <a:rPr lang="zh-CN" altLang="en-US" dirty="0"/>
              <a:t>，因此本文也使用了它。</a:t>
            </a:r>
            <a:endParaRPr lang="en-US" altLang="zh-CN" dirty="0"/>
          </a:p>
          <a:p>
            <a:r>
              <a:rPr kumimoji="1" lang="en-US" altLang="zh-CN" dirty="0"/>
              <a:t>F1</a:t>
            </a:r>
            <a:r>
              <a:rPr kumimoji="1" lang="zh-CN" altLang="en-US" dirty="0"/>
              <a:t>则是统计学中衡量分类模型的一个重要指标，</a:t>
            </a:r>
            <a:r>
              <a:rPr kumimoji="1" lang="en-US" altLang="zh-CN" dirty="0"/>
              <a:t>ACC</a:t>
            </a:r>
            <a:r>
              <a:rPr kumimoji="1" lang="zh-CN" altLang="en-US" dirty="0"/>
              <a:t>就是初始的模型准确度。</a:t>
            </a:r>
          </a:p>
        </p:txBody>
      </p:sp>
      <p:sp>
        <p:nvSpPr>
          <p:cNvPr id="4" name="灯片编号占位符 3"/>
          <p:cNvSpPr>
            <a:spLocks noGrp="1"/>
          </p:cNvSpPr>
          <p:nvPr>
            <p:ph type="sldNum" sz="quarter" idx="5"/>
          </p:nvPr>
        </p:nvSpPr>
        <p:spPr/>
        <p:txBody>
          <a:bodyPr/>
          <a:lstStyle/>
          <a:p>
            <a:fld id="{B3235F27-A669-E945-A5E1-C3779B9DD317}" type="slidenum">
              <a:rPr kumimoji="1" lang="zh-CN" altLang="en-US" smtClean="0"/>
              <a:t>16</a:t>
            </a:fld>
            <a:endParaRPr kumimoji="1" lang="zh-CN" altLang="en-US"/>
          </a:p>
        </p:txBody>
      </p:sp>
    </p:spTree>
    <p:extLst>
      <p:ext uri="{BB962C8B-B14F-4D97-AF65-F5344CB8AC3E}">
        <p14:creationId xmlns:p14="http://schemas.microsoft.com/office/powerpoint/2010/main" val="23472032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通过在云端服务器上训练，得到了本文模型三个指标的迭代变化折线图如上，并且使用主流的、可以和医疗领域相结合的 联邦学习框架，采用控制变量法与本文模型进行对比实验，其实验结果如上。</a:t>
            </a:r>
            <a:endParaRPr kumimoji="1" lang="en-US" altLang="zh-CN" dirty="0"/>
          </a:p>
          <a:p>
            <a:r>
              <a:rPr kumimoji="1" lang="zh-CN" altLang="en-US" dirty="0"/>
              <a:t>可以看出本文模型优于所测试的模型，并且三个指标都在比较理想的范围。</a:t>
            </a:r>
          </a:p>
        </p:txBody>
      </p:sp>
      <p:sp>
        <p:nvSpPr>
          <p:cNvPr id="4" name="灯片编号占位符 3"/>
          <p:cNvSpPr>
            <a:spLocks noGrp="1"/>
          </p:cNvSpPr>
          <p:nvPr>
            <p:ph type="sldNum" sz="quarter" idx="5"/>
          </p:nvPr>
        </p:nvSpPr>
        <p:spPr/>
        <p:txBody>
          <a:bodyPr/>
          <a:lstStyle/>
          <a:p>
            <a:fld id="{B3235F27-A669-E945-A5E1-C3779B9DD317}" type="slidenum">
              <a:rPr kumimoji="1" lang="zh-CN" altLang="en-US" smtClean="0"/>
              <a:t>17</a:t>
            </a:fld>
            <a:endParaRPr kumimoji="1" lang="zh-CN" altLang="en-US"/>
          </a:p>
        </p:txBody>
      </p:sp>
    </p:spTree>
    <p:extLst>
      <p:ext uri="{BB962C8B-B14F-4D97-AF65-F5344CB8AC3E}">
        <p14:creationId xmlns:p14="http://schemas.microsoft.com/office/powerpoint/2010/main" val="24651373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此外，对实验中其中一个本地客户端的模型，进行损失可视化，右边两个是客户端之间、客户端内部的对比学习损失指数的迭代变化情况。</a:t>
            </a:r>
          </a:p>
        </p:txBody>
      </p:sp>
      <p:sp>
        <p:nvSpPr>
          <p:cNvPr id="4" name="灯片编号占位符 3"/>
          <p:cNvSpPr>
            <a:spLocks noGrp="1"/>
          </p:cNvSpPr>
          <p:nvPr>
            <p:ph type="sldNum" sz="quarter" idx="5"/>
          </p:nvPr>
        </p:nvSpPr>
        <p:spPr/>
        <p:txBody>
          <a:bodyPr/>
          <a:lstStyle/>
          <a:p>
            <a:fld id="{B3235F27-A669-E945-A5E1-C3779B9DD317}" type="slidenum">
              <a:rPr kumimoji="1" lang="zh-CN" altLang="en-US" smtClean="0"/>
              <a:t>18</a:t>
            </a:fld>
            <a:endParaRPr kumimoji="1" lang="zh-CN" altLang="en-US"/>
          </a:p>
        </p:txBody>
      </p:sp>
    </p:spTree>
    <p:extLst>
      <p:ext uri="{BB962C8B-B14F-4D97-AF65-F5344CB8AC3E}">
        <p14:creationId xmlns:p14="http://schemas.microsoft.com/office/powerpoint/2010/main" val="667584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本文在</a:t>
            </a:r>
            <a:r>
              <a:rPr lang="zh-CN" altLang="en-US" dirty="0">
                <a:solidFill>
                  <a:srgbClr val="C00000"/>
                </a:solidFill>
              </a:rPr>
              <a:t>联邦学习框架下，进行医疗图像分类问题的改进研究</a:t>
            </a:r>
            <a:r>
              <a:rPr lang="zh-CN" altLang="en-US" dirty="0"/>
              <a:t>，对于该领域目前频繁面对的两个问题：</a:t>
            </a:r>
            <a:r>
              <a:rPr lang="zh-CN" altLang="en-US" dirty="0">
                <a:solidFill>
                  <a:srgbClr val="C00000"/>
                </a:solidFill>
              </a:rPr>
              <a:t>数据异质性、类不平衡</a:t>
            </a:r>
            <a:r>
              <a:rPr lang="zh-CN" altLang="en-US" dirty="0"/>
              <a:t>，基于数学原理，分别给出解决策略：</a:t>
            </a:r>
            <a:endParaRPr lang="en-US" altLang="zh-CN" dirty="0"/>
          </a:p>
          <a:p>
            <a:r>
              <a:rPr lang="zh-CN" altLang="en-US" dirty="0">
                <a:solidFill>
                  <a:srgbClr val="C00000"/>
                </a:solidFill>
              </a:rPr>
              <a:t>频域幅度归一化、添加客户端权重扰动、两级监督对比学习</a:t>
            </a:r>
            <a:r>
              <a:rPr lang="zh-CN" altLang="en-US" dirty="0"/>
              <a:t>。</a:t>
            </a:r>
            <a:endParaRPr lang="en-US" altLang="zh-CN" dirty="0"/>
          </a:p>
          <a:p>
            <a:r>
              <a:rPr lang="zh-CN" altLang="en-US" dirty="0"/>
              <a:t>通过在的 </a:t>
            </a:r>
            <a:r>
              <a:rPr lang="en" altLang="zh-CN" dirty="0">
                <a:solidFill>
                  <a:srgbClr val="C00000"/>
                </a:solidFill>
              </a:rPr>
              <a:t>ISIC 2019</a:t>
            </a:r>
            <a:r>
              <a:rPr lang="zh-CN" altLang="en-US" dirty="0">
                <a:solidFill>
                  <a:srgbClr val="C00000"/>
                </a:solidFill>
              </a:rPr>
              <a:t> </a:t>
            </a:r>
            <a:r>
              <a:rPr lang="zh-CN" altLang="en-US" dirty="0"/>
              <a:t>皮肤病数据集上的模拟实验可知，本文对所提出算法模型，与所进行对比实验的联邦学习模型相比，具有</a:t>
            </a:r>
            <a:r>
              <a:rPr lang="zh-CN" altLang="en-US" dirty="0">
                <a:solidFill>
                  <a:srgbClr val="C00000"/>
                </a:solidFill>
              </a:rPr>
              <a:t>更好的性能。</a:t>
            </a:r>
            <a:endParaRPr lang="en-US" altLang="zh-CN" dirty="0">
              <a:solidFill>
                <a:srgbClr val="C00000"/>
              </a:solidFill>
            </a:endParaRPr>
          </a:p>
          <a:p>
            <a:endParaRPr kumimoji="1" lang="en-US" altLang="zh-CN" dirty="0">
              <a:solidFill>
                <a:srgbClr val="C00000"/>
              </a:solidFill>
            </a:endParaRPr>
          </a:p>
          <a:p>
            <a:r>
              <a:rPr kumimoji="1" lang="zh-CN" altLang="en-US" dirty="0">
                <a:solidFill>
                  <a:srgbClr val="C00000"/>
                </a:solidFill>
              </a:rPr>
              <a:t>此外，在该领域的研究展望，也可以向以下方面拓展：</a:t>
            </a:r>
            <a:endParaRPr kumimoji="1" lang="en-US" altLang="zh-CN" dirty="0">
              <a:solidFill>
                <a:srgbClr val="C00000"/>
              </a:solidFill>
            </a:endParaRPr>
          </a:p>
          <a:p>
            <a:r>
              <a:rPr lang="zh-CN" altLang="en-US" dirty="0">
                <a:solidFill>
                  <a:srgbClr val="C00000"/>
                </a:solidFill>
              </a:rPr>
              <a:t>深入探索数据异质性处理方法、深入探索类不平衡处理策略、在联邦学习框架上作改动以获得优化、通过增加实验验证与临床应用更进一步论证模型普适性、通过跨学科合作与应用拓展增强模型拓展能力</a:t>
            </a:r>
            <a:endParaRPr kumimoji="1" lang="zh-CN" altLang="en-US" dirty="0"/>
          </a:p>
        </p:txBody>
      </p:sp>
      <p:sp>
        <p:nvSpPr>
          <p:cNvPr id="4" name="灯片编号占位符 3"/>
          <p:cNvSpPr>
            <a:spLocks noGrp="1"/>
          </p:cNvSpPr>
          <p:nvPr>
            <p:ph type="sldNum" sz="quarter" idx="5"/>
          </p:nvPr>
        </p:nvSpPr>
        <p:spPr/>
        <p:txBody>
          <a:bodyPr/>
          <a:lstStyle/>
          <a:p>
            <a:fld id="{B3235F27-A669-E945-A5E1-C3779B9DD317}" type="slidenum">
              <a:rPr kumimoji="1" lang="zh-CN" altLang="en-US" smtClean="0"/>
              <a:t>20</a:t>
            </a:fld>
            <a:endParaRPr kumimoji="1" lang="zh-CN" altLang="en-US"/>
          </a:p>
        </p:txBody>
      </p:sp>
    </p:spTree>
    <p:extLst>
      <p:ext uri="{BB962C8B-B14F-4D97-AF65-F5344CB8AC3E}">
        <p14:creationId xmlns:p14="http://schemas.microsoft.com/office/powerpoint/2010/main" val="929971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联邦学习由于隐私保护的特性，近年来在很多领域都得到了应用。</a:t>
            </a:r>
            <a:endParaRPr kumimoji="1" lang="en-US" altLang="zh-CN" dirty="0"/>
          </a:p>
          <a:p>
            <a:r>
              <a:rPr kumimoji="1" lang="zh-CN" altLang="en-US" dirty="0"/>
              <a:t>“医疗领域的疾病图像分类”这个分支中，十分突出的要数：数据异质性、类不平衡这两个问题。</a:t>
            </a:r>
            <a:endParaRPr kumimoji="1" lang="en-US" altLang="zh-CN" dirty="0"/>
          </a:p>
          <a:p>
            <a:r>
              <a:rPr kumimoji="1" lang="zh-CN" altLang="en-US" dirty="0"/>
              <a:t>数据异质性的影响在于：本地客户端由于非独立同分布的数据会使训练的本地模型产生偏移，本地模型再中央聚合后，会使得全局模型也产生偏移。</a:t>
            </a:r>
            <a:endParaRPr kumimoji="1" lang="en-US" altLang="zh-CN" dirty="0"/>
          </a:p>
          <a:p>
            <a:r>
              <a:rPr kumimoji="1" lang="zh-CN" altLang="en-US" dirty="0"/>
              <a:t>类不平衡的影响在于：多数少数类会使得数据的先验概率不同，从而模型学习到了这部分不平衡的信息后，会对类别产生偏见，容易忽视少数类别，或是降低</a:t>
            </a:r>
            <a:r>
              <a:rPr kumimoji="1" lang="zh-CN" altLang="en-US"/>
              <a:t>模型的鲁棒性。</a:t>
            </a:r>
            <a:endParaRPr kumimoji="1" lang="en-US" altLang="zh-CN" dirty="0"/>
          </a:p>
          <a:p>
            <a:r>
              <a:rPr kumimoji="1" lang="zh-CN" altLang="en-US" dirty="0"/>
              <a:t>因此，本文研究意义在于，对数据异质性和类不平衡对医疗场景的挑战，同时引入对两者的处理策略，以解决实际场景下的应用局限性。</a:t>
            </a:r>
          </a:p>
        </p:txBody>
      </p:sp>
      <p:sp>
        <p:nvSpPr>
          <p:cNvPr id="4" name="灯片编号占位符 3"/>
          <p:cNvSpPr>
            <a:spLocks noGrp="1"/>
          </p:cNvSpPr>
          <p:nvPr>
            <p:ph type="sldNum" sz="quarter" idx="5"/>
          </p:nvPr>
        </p:nvSpPr>
        <p:spPr/>
        <p:txBody>
          <a:bodyPr/>
          <a:lstStyle/>
          <a:p>
            <a:fld id="{B3235F27-A669-E945-A5E1-C3779B9DD317}" type="slidenum">
              <a:rPr kumimoji="1" lang="zh-CN" altLang="en-US" smtClean="0"/>
              <a:t>4</a:t>
            </a:fld>
            <a:endParaRPr kumimoji="1" lang="zh-CN" altLang="en-US"/>
          </a:p>
        </p:txBody>
      </p:sp>
    </p:spTree>
    <p:extLst>
      <p:ext uri="{BB962C8B-B14F-4D97-AF65-F5344CB8AC3E}">
        <p14:creationId xmlns:p14="http://schemas.microsoft.com/office/powerpoint/2010/main" val="2371349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在医疗领域的联邦学习近年来的工作主要集中于：个性化模型、提升隐私安全性、缓解数据异构性、类不平衡、缓解性能倒退、提升性能稳定性。</a:t>
            </a:r>
          </a:p>
        </p:txBody>
      </p:sp>
      <p:sp>
        <p:nvSpPr>
          <p:cNvPr id="4" name="灯片编号占位符 3"/>
          <p:cNvSpPr>
            <a:spLocks noGrp="1"/>
          </p:cNvSpPr>
          <p:nvPr>
            <p:ph type="sldNum" sz="quarter" idx="5"/>
          </p:nvPr>
        </p:nvSpPr>
        <p:spPr/>
        <p:txBody>
          <a:bodyPr/>
          <a:lstStyle/>
          <a:p>
            <a:fld id="{B3235F27-A669-E945-A5E1-C3779B9DD317}" type="slidenum">
              <a:rPr kumimoji="1" lang="zh-CN" altLang="en-US" smtClean="0"/>
              <a:t>6</a:t>
            </a:fld>
            <a:endParaRPr kumimoji="1" lang="zh-CN" altLang="en-US"/>
          </a:p>
        </p:txBody>
      </p:sp>
    </p:spTree>
    <p:extLst>
      <p:ext uri="{BB962C8B-B14F-4D97-AF65-F5344CB8AC3E}">
        <p14:creationId xmlns:p14="http://schemas.microsoft.com/office/powerpoint/2010/main" val="2948198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数据异质性的解决策略主要集中于：预处理方法、加权聚合、归一化等。</a:t>
            </a:r>
            <a:endParaRPr kumimoji="1" lang="en-US" altLang="zh-CN" dirty="0"/>
          </a:p>
          <a:p>
            <a:r>
              <a:rPr kumimoji="1" lang="zh-CN" altLang="en-US" dirty="0"/>
              <a:t>类不平衡的解决策略主要集中于：调整损失函数、引入元算法、特征合成等。</a:t>
            </a:r>
          </a:p>
        </p:txBody>
      </p:sp>
      <p:sp>
        <p:nvSpPr>
          <p:cNvPr id="4" name="灯片编号占位符 3"/>
          <p:cNvSpPr>
            <a:spLocks noGrp="1"/>
          </p:cNvSpPr>
          <p:nvPr>
            <p:ph type="sldNum" sz="quarter" idx="5"/>
          </p:nvPr>
        </p:nvSpPr>
        <p:spPr/>
        <p:txBody>
          <a:bodyPr/>
          <a:lstStyle/>
          <a:p>
            <a:fld id="{B3235F27-A669-E945-A5E1-C3779B9DD317}" type="slidenum">
              <a:rPr kumimoji="1" lang="zh-CN" altLang="en-US" smtClean="0"/>
              <a:t>7</a:t>
            </a:fld>
            <a:endParaRPr kumimoji="1" lang="zh-CN" altLang="en-US"/>
          </a:p>
        </p:txBody>
      </p:sp>
    </p:spTree>
    <p:extLst>
      <p:ext uri="{BB962C8B-B14F-4D97-AF65-F5344CB8AC3E}">
        <p14:creationId xmlns:p14="http://schemas.microsoft.com/office/powerpoint/2010/main" val="1339748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在这些</a:t>
            </a:r>
            <a:r>
              <a:rPr lang="zh-CN" altLang="en-US" sz="1200" kern="100" dirty="0">
                <a:effectLst/>
                <a:latin typeface="Times New Roman" panose="02020603050405020304" pitchFamily="18" charset="0"/>
                <a:ea typeface="DengXian" panose="02010600030101010101" pitchFamily="2" charset="-122"/>
                <a:cs typeface="Times New Roman" panose="02020603050405020304" pitchFamily="18" charset="0"/>
              </a:rPr>
              <a:t>研究工作</a:t>
            </a:r>
            <a:r>
              <a:rPr lang="zh-CN"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中，普遍存在上面这些问题</a:t>
            </a:r>
            <a:r>
              <a:rPr lang="zh-CN" altLang="en-US" sz="1200" kern="100" dirty="0">
                <a:effectLst/>
                <a:latin typeface="Times New Roman" panose="02020603050405020304" pitchFamily="18" charset="0"/>
                <a:ea typeface="DengXian" panose="02010600030101010101" pitchFamily="2" charset="-122"/>
                <a:cs typeface="Times New Roman" panose="02020603050405020304" pitchFamily="18" charset="0"/>
              </a:rPr>
              <a:t>。</a:t>
            </a:r>
            <a:r>
              <a:rPr lang="zh-CN" altLang="zh-CN" sz="1200" kern="100" dirty="0">
                <a:effectLst/>
                <a:latin typeface="Times New Roman" panose="02020603050405020304" pitchFamily="18" charset="0"/>
                <a:ea typeface="DengXian" panose="02010600030101010101" pitchFamily="2" charset="-122"/>
                <a:cs typeface="Times New Roman" panose="02020603050405020304" pitchFamily="18" charset="0"/>
              </a:rPr>
              <a:t>因此本课题针对这些问题进行优化和改进，</a:t>
            </a:r>
            <a:r>
              <a:rPr lang="zh-CN" altLang="en-US" sz="1200" kern="100" dirty="0">
                <a:effectLst/>
                <a:latin typeface="Times New Roman" panose="02020603050405020304" pitchFamily="18" charset="0"/>
                <a:ea typeface="DengXian" panose="02010600030101010101" pitchFamily="2" charset="-122"/>
                <a:cs typeface="Times New Roman" panose="02020603050405020304" pitchFamily="18" charset="0"/>
              </a:rPr>
              <a:t>分别是。。。</a:t>
            </a:r>
            <a:endParaRPr kumimoji="1" lang="zh-CN" altLang="en-US" dirty="0"/>
          </a:p>
        </p:txBody>
      </p:sp>
      <p:sp>
        <p:nvSpPr>
          <p:cNvPr id="4" name="灯片编号占位符 3"/>
          <p:cNvSpPr>
            <a:spLocks noGrp="1"/>
          </p:cNvSpPr>
          <p:nvPr>
            <p:ph type="sldNum" sz="quarter" idx="5"/>
          </p:nvPr>
        </p:nvSpPr>
        <p:spPr/>
        <p:txBody>
          <a:bodyPr/>
          <a:lstStyle/>
          <a:p>
            <a:fld id="{D85680E2-FBA2-064A-ADDB-99E825FD4C34}" type="slidenum">
              <a:rPr kumimoji="1" lang="zh-CN" altLang="en-US" smtClean="0"/>
              <a:t>8</a:t>
            </a:fld>
            <a:endParaRPr kumimoji="1" lang="zh-CN" altLang="en-US"/>
          </a:p>
        </p:txBody>
      </p:sp>
    </p:spTree>
    <p:extLst>
      <p:ext uri="{BB962C8B-B14F-4D97-AF65-F5344CB8AC3E}">
        <p14:creationId xmlns:p14="http://schemas.microsoft.com/office/powerpoint/2010/main" val="2781850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首先呈现所搭建算法模型的 整体结构图，这些处理策略，整体上的目的在于：能够同时缓解数据异质性 和 类不平衡的问题。</a:t>
            </a:r>
            <a:endParaRPr kumimoji="1" lang="en-US" altLang="zh-CN" dirty="0"/>
          </a:p>
          <a:p>
            <a:r>
              <a:rPr kumimoji="1" lang="zh-CN" altLang="en-US" dirty="0"/>
              <a:t>下面将分别介绍，这张图中的 三个算法模块。</a:t>
            </a:r>
          </a:p>
        </p:txBody>
      </p:sp>
      <p:sp>
        <p:nvSpPr>
          <p:cNvPr id="4" name="灯片编号占位符 3"/>
          <p:cNvSpPr>
            <a:spLocks noGrp="1"/>
          </p:cNvSpPr>
          <p:nvPr>
            <p:ph type="sldNum" sz="quarter" idx="5"/>
          </p:nvPr>
        </p:nvSpPr>
        <p:spPr/>
        <p:txBody>
          <a:bodyPr/>
          <a:lstStyle/>
          <a:p>
            <a:fld id="{B3235F27-A669-E945-A5E1-C3779B9DD317}" type="slidenum">
              <a:rPr kumimoji="1" lang="zh-CN" altLang="en-US" smtClean="0"/>
              <a:t>10</a:t>
            </a:fld>
            <a:endParaRPr kumimoji="1" lang="zh-CN" altLang="en-US"/>
          </a:p>
        </p:txBody>
      </p:sp>
    </p:spTree>
    <p:extLst>
      <p:ext uri="{BB962C8B-B14F-4D97-AF65-F5344CB8AC3E}">
        <p14:creationId xmlns:p14="http://schemas.microsoft.com/office/powerpoint/2010/main" val="2878162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幅度归一化的本质是，因为傅立叶变换后的幅度分量代表了图像底层特征，而数据异质性的根源正是由于例如成像设备的不同，导致底层特征（如亮度、对比度）在各个本地客户端之间有所差异。</a:t>
            </a:r>
            <a:endParaRPr kumimoji="1" lang="en-US" altLang="zh-CN" dirty="0"/>
          </a:p>
          <a:p>
            <a:r>
              <a:rPr kumimoji="1" lang="zh-CN" altLang="en-US" dirty="0"/>
              <a:t>因此通过对每个</a:t>
            </a:r>
            <a:r>
              <a:rPr kumimoji="1" lang="en-US" altLang="zh-CN" dirty="0"/>
              <a:t>batch</a:t>
            </a:r>
            <a:r>
              <a:rPr kumimoji="1" lang="zh-CN" altLang="en-US" dirty="0"/>
              <a:t>的图像，使用该</a:t>
            </a:r>
            <a:r>
              <a:rPr kumimoji="1" lang="en-US" altLang="zh-CN" dirty="0"/>
              <a:t>batch</a:t>
            </a:r>
            <a:r>
              <a:rPr kumimoji="1" lang="zh-CN" altLang="en-US" dirty="0"/>
              <a:t>中平均幅度替换掉每幅图像的幅度分量后，起到了缓解数据异质性的效果。</a:t>
            </a:r>
          </a:p>
        </p:txBody>
      </p:sp>
      <p:sp>
        <p:nvSpPr>
          <p:cNvPr id="4" name="灯片编号占位符 3"/>
          <p:cNvSpPr>
            <a:spLocks noGrp="1"/>
          </p:cNvSpPr>
          <p:nvPr>
            <p:ph type="sldNum" sz="quarter" idx="5"/>
          </p:nvPr>
        </p:nvSpPr>
        <p:spPr/>
        <p:txBody>
          <a:bodyPr/>
          <a:lstStyle/>
          <a:p>
            <a:fld id="{B3235F27-A669-E945-A5E1-C3779B9DD317}" type="slidenum">
              <a:rPr kumimoji="1" lang="zh-CN" altLang="en-US" smtClean="0"/>
              <a:t>11</a:t>
            </a:fld>
            <a:endParaRPr kumimoji="1" lang="zh-CN" altLang="en-US"/>
          </a:p>
        </p:txBody>
      </p:sp>
    </p:spTree>
    <p:extLst>
      <p:ext uri="{BB962C8B-B14F-4D97-AF65-F5344CB8AC3E}">
        <p14:creationId xmlns:p14="http://schemas.microsoft.com/office/powerpoint/2010/main" val="4111516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权重扰动的添加，本质上是在模型通过迭代更新的过程中，对中间所得的梯度进行自适应调整，也就是说，原本由于数据异质性产生偏移致使得到的梯度会偏大或偏小，在优化的过程中对梯度进行自适应调整，从而使本地模型的最优解受到的偏移更小，继而这些本地模型在聚合时所得的全局模型的偏移也会被缓解。</a:t>
            </a:r>
          </a:p>
        </p:txBody>
      </p:sp>
      <p:sp>
        <p:nvSpPr>
          <p:cNvPr id="4" name="灯片编号占位符 3"/>
          <p:cNvSpPr>
            <a:spLocks noGrp="1"/>
          </p:cNvSpPr>
          <p:nvPr>
            <p:ph type="sldNum" sz="quarter" idx="5"/>
          </p:nvPr>
        </p:nvSpPr>
        <p:spPr/>
        <p:txBody>
          <a:bodyPr/>
          <a:lstStyle/>
          <a:p>
            <a:fld id="{B3235F27-A669-E945-A5E1-C3779B9DD317}" type="slidenum">
              <a:rPr kumimoji="1" lang="zh-CN" altLang="en-US" smtClean="0"/>
              <a:t>12</a:t>
            </a:fld>
            <a:endParaRPr kumimoji="1" lang="zh-CN" altLang="en-US"/>
          </a:p>
        </p:txBody>
      </p:sp>
    </p:spTree>
    <p:extLst>
      <p:ext uri="{BB962C8B-B14F-4D97-AF65-F5344CB8AC3E}">
        <p14:creationId xmlns:p14="http://schemas.microsoft.com/office/powerpoint/2010/main" val="2283224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两级监督对比学习，其分为两方面：客户端之间、客户端内部的对比学习。</a:t>
            </a:r>
            <a:endParaRPr kumimoji="1" lang="en-US" altLang="zh-CN" dirty="0"/>
          </a:p>
          <a:p>
            <a:pPr>
              <a:lnSpc>
                <a:spcPct val="150000"/>
              </a:lnSpc>
            </a:pPr>
            <a:r>
              <a:rPr kumimoji="1" lang="zh-CN" altLang="en-US" dirty="0"/>
              <a:t>对比学习的本质，体现在这里，就是：</a:t>
            </a:r>
            <a:r>
              <a:rPr kumimoji="1" lang="zh-CN" altLang="en-US" dirty="0">
                <a:solidFill>
                  <a:srgbClr val="C00000"/>
                </a:solidFill>
              </a:rPr>
              <a:t>最大化“同一类别”样本之间的相似性</a:t>
            </a:r>
            <a:r>
              <a:rPr kumimoji="1" lang="zh-CN" altLang="en-US" dirty="0"/>
              <a:t>，</a:t>
            </a:r>
            <a:r>
              <a:rPr kumimoji="1" lang="zh-CN" altLang="en-US" dirty="0">
                <a:solidFill>
                  <a:srgbClr val="C00000"/>
                </a:solidFill>
              </a:rPr>
              <a:t>最小化“不同类别”样本之间的相似性</a:t>
            </a:r>
            <a:r>
              <a:rPr kumimoji="1" lang="zh-CN" altLang="en-US" dirty="0"/>
              <a:t>，</a:t>
            </a:r>
            <a:endParaRPr kumimoji="1" lang="en-US" altLang="zh-CN" dirty="0"/>
          </a:p>
          <a:p>
            <a:r>
              <a:rPr kumimoji="1" lang="zh-CN" altLang="en-US" dirty="0"/>
              <a:t>在客户端内部进行对比学习，是因为内部样本数量有限，那么不平衡的类别分布就会使得本地模型受影响，所以要缓解本地的局部数据不平衡。</a:t>
            </a:r>
            <a:endParaRPr kumimoji="1" lang="en-US" altLang="zh-CN" dirty="0"/>
          </a:p>
          <a:p>
            <a:r>
              <a:rPr kumimoji="1" lang="zh-CN" altLang="en-US" dirty="0"/>
              <a:t>同样地，客户端之间是因为它们在联邦学习中会经历聚合这一过程，那么这个过程如果不经处理，会受整体数据的不平衡影响，所以客户端之间引入对比学习，就能缓解全局的整体数据不平衡。</a:t>
            </a:r>
            <a:endParaRPr kumimoji="1" lang="en-US" altLang="zh-CN" dirty="0"/>
          </a:p>
          <a:p>
            <a:r>
              <a:rPr kumimoji="1" lang="zh-CN" altLang="en-US" dirty="0"/>
              <a:t>对比学习在这里体现的是一种优化决策边界的效果，使得不同类别的距离更远，那么就能使得模型的鲁棒性更高。</a:t>
            </a:r>
          </a:p>
        </p:txBody>
      </p:sp>
      <p:sp>
        <p:nvSpPr>
          <p:cNvPr id="4" name="灯片编号占位符 3"/>
          <p:cNvSpPr>
            <a:spLocks noGrp="1"/>
          </p:cNvSpPr>
          <p:nvPr>
            <p:ph type="sldNum" sz="quarter" idx="5"/>
          </p:nvPr>
        </p:nvSpPr>
        <p:spPr/>
        <p:txBody>
          <a:bodyPr/>
          <a:lstStyle/>
          <a:p>
            <a:fld id="{B3235F27-A669-E945-A5E1-C3779B9DD317}" type="slidenum">
              <a:rPr kumimoji="1" lang="zh-CN" altLang="en-US" smtClean="0"/>
              <a:t>13</a:t>
            </a:fld>
            <a:endParaRPr kumimoji="1" lang="zh-CN" altLang="en-US"/>
          </a:p>
        </p:txBody>
      </p:sp>
    </p:spTree>
    <p:extLst>
      <p:ext uri="{BB962C8B-B14F-4D97-AF65-F5344CB8AC3E}">
        <p14:creationId xmlns:p14="http://schemas.microsoft.com/office/powerpoint/2010/main" val="20660586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9" name="图片 8"/>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14385" r="27228" b="14385"/>
          <a:stretch>
            <a:fillRect/>
          </a:stretch>
        </p:blipFill>
        <p:spPr>
          <a:xfrm>
            <a:off x="5185461" y="0"/>
            <a:ext cx="7006543" cy="6858000"/>
          </a:xfrm>
          <a:prstGeom prst="rect">
            <a:avLst/>
          </a:prstGeom>
        </p:spPr>
      </p:pic>
      <p:sp>
        <p:nvSpPr>
          <p:cNvPr id="2" name="标题 1"/>
          <p:cNvSpPr>
            <a:spLocks noGrp="1"/>
          </p:cNvSpPr>
          <p:nvPr>
            <p:ph type="ctrTitle" hasCustomPrompt="1"/>
          </p:nvPr>
        </p:nvSpPr>
        <p:spPr>
          <a:xfrm>
            <a:off x="838202" y="3344480"/>
            <a:ext cx="6243495" cy="798847"/>
          </a:xfrm>
        </p:spPr>
        <p:txBody>
          <a:bodyPr anchor="b">
            <a:normAutofit/>
          </a:bodyPr>
          <a:lstStyle>
            <a:lvl1pPr marL="0" algn="l" defTabSz="914400" rtl="0" eaLnBrk="1" latinLnBrk="0" hangingPunct="1">
              <a:defRPr lang="zh-CN" altLang="en-US" sz="4400" b="1" kern="1200" spc="200" dirty="0">
                <a:gradFill flip="none" rotWithShape="1">
                  <a:gsLst>
                    <a:gs pos="0">
                      <a:srgbClr val="2660AD"/>
                    </a:gs>
                    <a:gs pos="100000">
                      <a:srgbClr val="00679C"/>
                    </a:gs>
                  </a:gsLst>
                  <a:lin ang="16200000" scaled="1"/>
                  <a:tileRect/>
                </a:gradFill>
                <a:latin typeface="微软雅黑" panose="020B0503020204020204" pitchFamily="34" charset="-122"/>
                <a:ea typeface="微软雅黑" panose="020B0503020204020204" pitchFamily="34" charset="-122"/>
                <a:cs typeface="阿里巴巴普惠体 Medium" panose="00020600040101010101" pitchFamily="18" charset="-122"/>
              </a:defRPr>
            </a:lvl1pPr>
          </a:lstStyle>
          <a:p>
            <a:r>
              <a:rPr lang="zh-CN" altLang="en-US"/>
              <a:t>学术答辩通用</a:t>
            </a:r>
            <a:r>
              <a:rPr lang="en-US" altLang="zh-CN"/>
              <a:t>PPT</a:t>
            </a:r>
            <a:r>
              <a:rPr lang="zh-CN" altLang="en-US"/>
              <a:t>模板</a:t>
            </a:r>
          </a:p>
        </p:txBody>
      </p:sp>
      <p:sp>
        <p:nvSpPr>
          <p:cNvPr id="3" name="副标题 2"/>
          <p:cNvSpPr>
            <a:spLocks noGrp="1"/>
          </p:cNvSpPr>
          <p:nvPr>
            <p:ph type="subTitle" idx="1" hasCustomPrompt="1"/>
          </p:nvPr>
        </p:nvSpPr>
        <p:spPr>
          <a:xfrm>
            <a:off x="838202" y="2534563"/>
            <a:ext cx="6243495" cy="798847"/>
          </a:xfrm>
        </p:spPr>
        <p:txBody>
          <a:bodyPr anchor="ctr" anchorCtr="0">
            <a:normAutofit/>
          </a:bodyPr>
          <a:lstStyle>
            <a:lvl1pPr marL="0" indent="0" algn="l" defTabSz="914400" rtl="0" eaLnBrk="1" latinLnBrk="0" hangingPunct="1">
              <a:buNone/>
              <a:defRPr lang="zh-CN" altLang="en-US" sz="4400" b="1" kern="1200" spc="200" dirty="0">
                <a:solidFill>
                  <a:schemeClr val="tx1">
                    <a:lumMod val="65000"/>
                    <a:lumOff val="35000"/>
                  </a:schemeClr>
                </a:solidFill>
                <a:latin typeface="微软雅黑" panose="020B0503020204020204" pitchFamily="34" charset="-122"/>
                <a:ea typeface="微软雅黑" panose="020B0503020204020204" pitchFamily="34" charset="-122"/>
                <a:cs typeface="阿里巴巴普惠体 Medium" panose="00020600040101010101" pitchFamily="18"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南京信息工程大学</a:t>
            </a:r>
          </a:p>
        </p:txBody>
      </p:sp>
      <p:sp>
        <p:nvSpPr>
          <p:cNvPr id="4" name="日期占位符 3"/>
          <p:cNvSpPr>
            <a:spLocks noGrp="1"/>
          </p:cNvSpPr>
          <p:nvPr>
            <p:ph type="dt" sz="half" idx="10"/>
          </p:nvPr>
        </p:nvSpPr>
        <p:spPr/>
        <p:txBody>
          <a:bodyPr/>
          <a:lstStyle/>
          <a:p>
            <a:fld id="{2456B7F3-024D-429A-ABCA-81F64A6B851E}" type="datetimeFigureOut">
              <a:rPr lang="zh-CN" altLang="en-US" smtClean="0"/>
              <a:t>2024/5/15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E17D63-A816-4E6A-BE97-618CAC8BA0E1}" type="slidenum">
              <a:rPr lang="zh-CN" altLang="en-US" smtClean="0"/>
              <a:t>‹#›</a:t>
            </a:fld>
            <a:endParaRPr lang="zh-CN" altLang="en-US"/>
          </a:p>
        </p:txBody>
      </p:sp>
      <p:sp>
        <p:nvSpPr>
          <p:cNvPr id="7" name="矩形 6"/>
          <p:cNvSpPr/>
          <p:nvPr userDrawn="1"/>
        </p:nvSpPr>
        <p:spPr>
          <a:xfrm>
            <a:off x="0" y="2390580"/>
            <a:ext cx="439839" cy="2754774"/>
          </a:xfrm>
          <a:prstGeom prst="rect">
            <a:avLst/>
          </a:prstGeom>
          <a:gradFill>
            <a:gsLst>
              <a:gs pos="0">
                <a:srgbClr val="00679C"/>
              </a:gs>
              <a:gs pos="100000">
                <a:srgbClr val="2660AD"/>
              </a:gs>
            </a:gsLst>
            <a:lin ang="12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descr="图片包含 游戏机, 猫&#10;&#10;描述已自动生成"/>
          <p:cNvPicPr>
            <a:picLocks noChangeAspect="1"/>
          </p:cNvPicPr>
          <p:nvPr userDrawn="1"/>
        </p:nvPicPr>
        <p:blipFill rotWithShape="1">
          <a:blip r:embed="rId3">
            <a:alphaModFix amt="15000"/>
            <a:extLst>
              <a:ext uri="{28A0092B-C50C-407E-A947-70E740481C1C}">
                <a14:useLocalDpi xmlns:a14="http://schemas.microsoft.com/office/drawing/2010/main" val="0"/>
              </a:ext>
            </a:extLst>
          </a:blip>
          <a:srcRect l="41388" t="67053" r="30179" b="26533"/>
          <a:stretch>
            <a:fillRect/>
          </a:stretch>
        </p:blipFill>
        <p:spPr>
          <a:xfrm rot="16200000">
            <a:off x="-1141186" y="3523983"/>
            <a:ext cx="2754777" cy="439839"/>
          </a:xfrm>
          <a:prstGeom prst="rect">
            <a:avLst/>
          </a:prstGeom>
          <a:noFill/>
        </p:spPr>
      </p:pic>
      <p:sp>
        <p:nvSpPr>
          <p:cNvPr id="11" name="文本框 10"/>
          <p:cNvSpPr txBox="1"/>
          <p:nvPr userDrawn="1"/>
        </p:nvSpPr>
        <p:spPr>
          <a:xfrm>
            <a:off x="838201" y="6017800"/>
            <a:ext cx="2903731" cy="338554"/>
          </a:xfrm>
          <a:prstGeom prst="rect">
            <a:avLst/>
          </a:prstGeom>
          <a:noFill/>
        </p:spPr>
        <p:txBody>
          <a:bodyPr wrap="square" rtlCol="0">
            <a:spAutoFit/>
          </a:bodyPr>
          <a:lstStyle/>
          <a:p>
            <a:r>
              <a:rPr lang="zh-CN" altLang="en-US" sz="1600" spc="700">
                <a:gradFill flip="none" rotWithShape="1">
                  <a:gsLst>
                    <a:gs pos="0">
                      <a:srgbClr val="2660AD"/>
                    </a:gs>
                    <a:gs pos="100000">
                      <a:srgbClr val="00679C"/>
                    </a:gs>
                  </a:gsLst>
                  <a:lin ang="16200000" scaled="1"/>
                  <a:tileRect/>
                </a:gradFill>
                <a:latin typeface="微软雅黑" panose="020B0503020204020204" pitchFamily="34" charset="-122"/>
                <a:ea typeface="微软雅黑" panose="020B0503020204020204" pitchFamily="34" charset="-122"/>
                <a:cs typeface="阿里巴巴普惠体 Medium" panose="00020600040101010101" pitchFamily="18" charset="-122"/>
              </a:rPr>
              <a:t>明德格物  立己达人</a:t>
            </a:r>
            <a:endParaRPr lang="en-US" altLang="zh-CN" sz="1600" spc="700">
              <a:gradFill flip="none" rotWithShape="1">
                <a:gsLst>
                  <a:gs pos="0">
                    <a:srgbClr val="2660AD"/>
                  </a:gs>
                  <a:gs pos="100000">
                    <a:srgbClr val="00679C"/>
                  </a:gs>
                </a:gsLst>
                <a:lin ang="16200000" scaled="1"/>
                <a:tileRect/>
              </a:gradFill>
              <a:latin typeface="微软雅黑" panose="020B0503020204020204" pitchFamily="34" charset="-122"/>
              <a:ea typeface="微软雅黑" panose="020B0503020204020204" pitchFamily="34" charset="-122"/>
              <a:cs typeface="阿里巴巴普惠体 Medium" panose="00020600040101010101" pitchFamily="18" charset="-122"/>
            </a:endParaRPr>
          </a:p>
        </p:txBody>
      </p:sp>
      <p:sp>
        <p:nvSpPr>
          <p:cNvPr id="15" name="文本占位符 53"/>
          <p:cNvSpPr>
            <a:spLocks noGrp="1"/>
          </p:cNvSpPr>
          <p:nvPr>
            <p:ph type="body" sz="quarter" idx="17" hasCustomPrompt="1"/>
          </p:nvPr>
        </p:nvSpPr>
        <p:spPr>
          <a:xfrm>
            <a:off x="838202" y="4225564"/>
            <a:ext cx="4065361" cy="418191"/>
          </a:xfrm>
          <a:prstGeom prst="rect">
            <a:avLst/>
          </a:prstGeom>
          <a:noFill/>
        </p:spPr>
        <p:txBody>
          <a:bodyPr wrap="square" rtlCol="0">
            <a:spAutoFit/>
          </a:bodyPr>
          <a:lstStyle>
            <a:lvl1pPr marL="0" indent="0">
              <a:buNone/>
              <a:defRPr lang="zh-CN" altLang="en-US" sz="1600" spc="200" dirty="0">
                <a:gradFill flip="none" rotWithShape="1">
                  <a:gsLst>
                    <a:gs pos="0">
                      <a:srgbClr val="2660AD"/>
                    </a:gs>
                    <a:gs pos="100000">
                      <a:srgbClr val="00679C"/>
                    </a:gs>
                  </a:gsLst>
                  <a:lin ang="16200000" scaled="1"/>
                  <a:tileRect/>
                </a:gradFill>
                <a:latin typeface="微软雅黑" panose="020B0503020204020204" pitchFamily="34" charset="-122"/>
                <a:ea typeface="微软雅黑" panose="020B0503020204020204" pitchFamily="34" charset="-122"/>
                <a:cs typeface="阿里巴巴普惠体 Medium" panose="00020600040101010101" pitchFamily="18" charset="-122"/>
              </a:defRPr>
            </a:lvl1pPr>
          </a:lstStyle>
          <a:p>
            <a:pPr marL="0" lvl="0">
              <a:lnSpc>
                <a:spcPct val="150000"/>
              </a:lnSpc>
            </a:pPr>
            <a:r>
              <a:rPr lang="en-US" altLang="zh-CN"/>
              <a:t>&gt;&gt;</a:t>
            </a:r>
            <a:r>
              <a:rPr lang="zh-CN" altLang="en-US"/>
              <a:t>答辩学生：魏子奇</a:t>
            </a:r>
          </a:p>
        </p:txBody>
      </p:sp>
      <p:sp>
        <p:nvSpPr>
          <p:cNvPr id="16" name="文本占位符 53"/>
          <p:cNvSpPr>
            <a:spLocks noGrp="1"/>
          </p:cNvSpPr>
          <p:nvPr>
            <p:ph type="body" sz="quarter" idx="18" hasCustomPrompt="1"/>
          </p:nvPr>
        </p:nvSpPr>
        <p:spPr>
          <a:xfrm>
            <a:off x="838202" y="4703491"/>
            <a:ext cx="4065361" cy="418191"/>
          </a:xfrm>
          <a:prstGeom prst="rect">
            <a:avLst/>
          </a:prstGeom>
          <a:noFill/>
        </p:spPr>
        <p:txBody>
          <a:bodyPr wrap="square" rtlCol="0">
            <a:spAutoFit/>
          </a:bodyPr>
          <a:lstStyle>
            <a:lvl1pPr marL="0" indent="0">
              <a:buNone/>
              <a:defRPr lang="zh-CN" altLang="en-US" sz="1600" spc="200" dirty="0">
                <a:gradFill flip="none" rotWithShape="1">
                  <a:gsLst>
                    <a:gs pos="0">
                      <a:srgbClr val="2660AD"/>
                    </a:gs>
                    <a:gs pos="100000">
                      <a:srgbClr val="00679C"/>
                    </a:gs>
                  </a:gsLst>
                  <a:lin ang="16200000" scaled="1"/>
                  <a:tileRect/>
                </a:gradFill>
                <a:latin typeface="微软雅黑" panose="020B0503020204020204" pitchFamily="34" charset="-122"/>
                <a:ea typeface="微软雅黑" panose="020B0503020204020204" pitchFamily="34" charset="-122"/>
                <a:cs typeface="阿里巴巴普惠体 Medium" panose="00020600040101010101" pitchFamily="18" charset="-122"/>
              </a:defRPr>
            </a:lvl1pPr>
          </a:lstStyle>
          <a:p>
            <a:pPr marL="0" lvl="0">
              <a:lnSpc>
                <a:spcPct val="150000"/>
              </a:lnSpc>
            </a:pPr>
            <a:r>
              <a:rPr lang="en-US" altLang="zh-CN"/>
              <a:t>&gt;&gt;</a:t>
            </a:r>
            <a:r>
              <a:rPr lang="zh-CN" altLang="en-US"/>
              <a:t>指导教师：</a:t>
            </a:r>
            <a:r>
              <a:rPr lang="en-US" altLang="zh-CN"/>
              <a:t>XXX</a:t>
            </a:r>
            <a:endParaRPr lang="zh-CN" altLang="en-US"/>
          </a:p>
        </p:txBody>
      </p:sp>
      <p:pic>
        <p:nvPicPr>
          <p:cNvPr id="14" name="图片 13" descr="图片包含 游戏机&#10;&#10;描述已自动生成"/>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38200" y="579196"/>
            <a:ext cx="2850764" cy="67875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456B7F3-024D-429A-ABCA-81F64A6B851E}" type="datetimeFigureOut">
              <a:rPr lang="zh-CN" altLang="en-US" smtClean="0"/>
              <a:t>2024/5/15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1E17D63-A816-4E6A-BE97-618CAC8BA0E1}" type="slidenum">
              <a:rPr lang="zh-CN" altLang="en-US" smtClean="0"/>
              <a:t>‹#›</a:t>
            </a:fld>
            <a:endParaRPr lang="zh-CN" altLang="en-US"/>
          </a:p>
        </p:txBody>
      </p:sp>
      <p:sp>
        <p:nvSpPr>
          <p:cNvPr id="5" name="矩形 4"/>
          <p:cNvSpPr/>
          <p:nvPr userDrawn="1"/>
        </p:nvSpPr>
        <p:spPr>
          <a:xfrm>
            <a:off x="486137" y="343812"/>
            <a:ext cx="352063" cy="679981"/>
          </a:xfrm>
          <a:prstGeom prst="rect">
            <a:avLst/>
          </a:prstGeom>
          <a:gradFill>
            <a:gsLst>
              <a:gs pos="0">
                <a:srgbClr val="00679C"/>
              </a:gs>
              <a:gs pos="100000">
                <a:srgbClr val="2660AD"/>
              </a:gs>
            </a:gsLst>
            <a:lin ang="12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6" name="直接连接符 5"/>
          <p:cNvCxnSpPr/>
          <p:nvPr userDrawn="1"/>
        </p:nvCxnSpPr>
        <p:spPr>
          <a:xfrm flipV="1">
            <a:off x="1065158" y="1023793"/>
            <a:ext cx="8089874" cy="1"/>
          </a:xfrm>
          <a:prstGeom prst="line">
            <a:avLst/>
          </a:prstGeom>
          <a:ln w="12700">
            <a:solidFill>
              <a:srgbClr val="00679C"/>
            </a:solidFill>
          </a:ln>
        </p:spPr>
        <p:style>
          <a:lnRef idx="1">
            <a:schemeClr val="accent1"/>
          </a:lnRef>
          <a:fillRef idx="0">
            <a:schemeClr val="accent1"/>
          </a:fillRef>
          <a:effectRef idx="0">
            <a:schemeClr val="accent1"/>
          </a:effectRef>
          <a:fontRef idx="minor">
            <a:schemeClr val="tx1"/>
          </a:fontRef>
        </p:style>
      </p:cxnSp>
      <p:pic>
        <p:nvPicPr>
          <p:cNvPr id="7" name="图片 6" descr="图片包含 游戏机&#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59546" y="372457"/>
            <a:ext cx="2259354" cy="537942"/>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结尾幻灯片">
    <p:spTree>
      <p:nvGrpSpPr>
        <p:cNvPr id="1" name=""/>
        <p:cNvGrpSpPr/>
        <p:nvPr/>
      </p:nvGrpSpPr>
      <p:grpSpPr>
        <a:xfrm>
          <a:off x="0" y="0"/>
          <a:ext cx="0" cy="0"/>
          <a:chOff x="0" y="0"/>
          <a:chExt cx="0" cy="0"/>
        </a:xfrm>
      </p:grpSpPr>
      <p:pic>
        <p:nvPicPr>
          <p:cNvPr id="9" name="图片 8"/>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14385" r="27228" b="14385"/>
          <a:stretch>
            <a:fillRect/>
          </a:stretch>
        </p:blipFill>
        <p:spPr>
          <a:xfrm>
            <a:off x="5185461" y="0"/>
            <a:ext cx="7006543" cy="6858000"/>
          </a:xfrm>
          <a:prstGeom prst="rect">
            <a:avLst/>
          </a:prstGeom>
        </p:spPr>
      </p:pic>
      <p:sp>
        <p:nvSpPr>
          <p:cNvPr id="2" name="标题 1"/>
          <p:cNvSpPr>
            <a:spLocks noGrp="1"/>
          </p:cNvSpPr>
          <p:nvPr>
            <p:ph type="ctrTitle" hasCustomPrompt="1"/>
          </p:nvPr>
        </p:nvSpPr>
        <p:spPr>
          <a:xfrm>
            <a:off x="2199410" y="2488461"/>
            <a:ext cx="7793178" cy="798847"/>
          </a:xfrm>
        </p:spPr>
        <p:txBody>
          <a:bodyPr anchor="b">
            <a:noAutofit/>
          </a:bodyPr>
          <a:lstStyle>
            <a:lvl1pPr marL="0" algn="ctr" defTabSz="914400" rtl="0" eaLnBrk="1" latinLnBrk="0" hangingPunct="1">
              <a:defRPr lang="zh-CN" altLang="en-US" sz="4800" b="1" kern="1200" spc="200" dirty="0">
                <a:gradFill flip="none" rotWithShape="1">
                  <a:gsLst>
                    <a:gs pos="0">
                      <a:srgbClr val="2660AD"/>
                    </a:gs>
                    <a:gs pos="100000">
                      <a:srgbClr val="00679C"/>
                    </a:gs>
                  </a:gsLst>
                  <a:lin ang="16200000" scaled="1"/>
                  <a:tileRect/>
                </a:gradFill>
                <a:latin typeface="微软雅黑" panose="020B0503020204020204" pitchFamily="34" charset="-122"/>
                <a:ea typeface="微软雅黑" panose="020B0503020204020204" pitchFamily="34" charset="-122"/>
                <a:cs typeface="阿里巴巴普惠体 Medium" panose="00020600040101010101" pitchFamily="18" charset="-122"/>
              </a:defRPr>
            </a:lvl1pPr>
          </a:lstStyle>
          <a:p>
            <a:r>
              <a:rPr lang="zh-CN" altLang="en-US" dirty="0"/>
              <a:t>感谢您的指导！</a:t>
            </a:r>
          </a:p>
        </p:txBody>
      </p:sp>
      <p:sp>
        <p:nvSpPr>
          <p:cNvPr id="3" name="副标题 2"/>
          <p:cNvSpPr>
            <a:spLocks noGrp="1"/>
          </p:cNvSpPr>
          <p:nvPr>
            <p:ph type="subTitle" idx="1" hasCustomPrompt="1"/>
          </p:nvPr>
        </p:nvSpPr>
        <p:spPr>
          <a:xfrm>
            <a:off x="2211206" y="3287308"/>
            <a:ext cx="7781382" cy="798847"/>
          </a:xfrm>
        </p:spPr>
        <p:txBody>
          <a:bodyPr anchor="ctr" anchorCtr="0">
            <a:normAutofit/>
          </a:bodyPr>
          <a:lstStyle>
            <a:lvl1pPr marL="0" indent="0" algn="ctr" defTabSz="914400" rtl="0" eaLnBrk="1" latinLnBrk="0" hangingPunct="1">
              <a:buNone/>
              <a:defRPr lang="zh-CN" altLang="en-US" sz="2000" b="0" kern="1200" spc="200" dirty="0">
                <a:solidFill>
                  <a:schemeClr val="tx1">
                    <a:lumMod val="65000"/>
                    <a:lumOff val="35000"/>
                  </a:schemeClr>
                </a:solidFill>
                <a:latin typeface="微软雅黑" panose="020B0503020204020204" pitchFamily="34" charset="-122"/>
                <a:ea typeface="微软雅黑" panose="020B0503020204020204" pitchFamily="34" charset="-122"/>
                <a:cs typeface="阿里巴巴普惠体 Medium" panose="00020600040101010101" pitchFamily="18"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Thank you for your support and guidance!</a:t>
            </a:r>
            <a:endParaRPr lang="zh-CN" altLang="en-US" dirty="0"/>
          </a:p>
        </p:txBody>
      </p:sp>
      <p:sp>
        <p:nvSpPr>
          <p:cNvPr id="4" name="日期占位符 3"/>
          <p:cNvSpPr>
            <a:spLocks noGrp="1"/>
          </p:cNvSpPr>
          <p:nvPr>
            <p:ph type="dt" sz="half" idx="10"/>
          </p:nvPr>
        </p:nvSpPr>
        <p:spPr/>
        <p:txBody>
          <a:bodyPr/>
          <a:lstStyle/>
          <a:p>
            <a:fld id="{2456B7F3-024D-429A-ABCA-81F64A6B851E}" type="datetimeFigureOut">
              <a:rPr lang="zh-CN" altLang="en-US" smtClean="0"/>
              <a:t>2024/5/15</a:t>
            </a:fld>
            <a:endParaRPr lang="zh-CN" altLang="en-US"/>
          </a:p>
        </p:txBody>
      </p:sp>
      <p:sp>
        <p:nvSpPr>
          <p:cNvPr id="6" name="灯片编号占位符 5"/>
          <p:cNvSpPr>
            <a:spLocks noGrp="1"/>
          </p:cNvSpPr>
          <p:nvPr>
            <p:ph type="sldNum" sz="quarter" idx="12"/>
          </p:nvPr>
        </p:nvSpPr>
        <p:spPr/>
        <p:txBody>
          <a:bodyPr/>
          <a:lstStyle/>
          <a:p>
            <a:fld id="{B1E17D63-A816-4E6A-BE97-618CAC8BA0E1}" type="slidenum">
              <a:rPr lang="zh-CN" altLang="en-US" smtClean="0"/>
              <a:t>‹#›</a:t>
            </a:fld>
            <a:endParaRPr lang="zh-CN" altLang="en-US"/>
          </a:p>
        </p:txBody>
      </p:sp>
      <p:sp>
        <p:nvSpPr>
          <p:cNvPr id="7" name="矩形 6"/>
          <p:cNvSpPr/>
          <p:nvPr userDrawn="1"/>
        </p:nvSpPr>
        <p:spPr>
          <a:xfrm>
            <a:off x="2" y="2395959"/>
            <a:ext cx="439839" cy="2754774"/>
          </a:xfrm>
          <a:prstGeom prst="rect">
            <a:avLst/>
          </a:prstGeom>
          <a:gradFill>
            <a:gsLst>
              <a:gs pos="0">
                <a:srgbClr val="00679C"/>
              </a:gs>
              <a:gs pos="100000">
                <a:srgbClr val="2660AD"/>
              </a:gs>
            </a:gsLst>
            <a:lin ang="12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descr="图片包含 游戏机, 猫&#10;&#10;描述已自动生成"/>
          <p:cNvPicPr>
            <a:picLocks noChangeAspect="1"/>
          </p:cNvPicPr>
          <p:nvPr userDrawn="1"/>
        </p:nvPicPr>
        <p:blipFill rotWithShape="1">
          <a:blip r:embed="rId3">
            <a:alphaModFix amt="15000"/>
            <a:extLst>
              <a:ext uri="{28A0092B-C50C-407E-A947-70E740481C1C}">
                <a14:useLocalDpi xmlns:a14="http://schemas.microsoft.com/office/drawing/2010/main" val="0"/>
              </a:ext>
            </a:extLst>
          </a:blip>
          <a:srcRect l="41388" t="67053" r="30179" b="26533"/>
          <a:stretch>
            <a:fillRect/>
          </a:stretch>
        </p:blipFill>
        <p:spPr>
          <a:xfrm rot="16200000">
            <a:off x="-1157484" y="3553425"/>
            <a:ext cx="2754777" cy="439839"/>
          </a:xfrm>
          <a:prstGeom prst="rect">
            <a:avLst/>
          </a:prstGeom>
          <a:noFill/>
        </p:spPr>
      </p:pic>
      <p:sp>
        <p:nvSpPr>
          <p:cNvPr id="11" name="文本框 10"/>
          <p:cNvSpPr txBox="1"/>
          <p:nvPr userDrawn="1"/>
        </p:nvSpPr>
        <p:spPr>
          <a:xfrm>
            <a:off x="4644131" y="6369639"/>
            <a:ext cx="2903731" cy="338554"/>
          </a:xfrm>
          <a:prstGeom prst="rect">
            <a:avLst/>
          </a:prstGeom>
          <a:noFill/>
        </p:spPr>
        <p:txBody>
          <a:bodyPr wrap="square" rtlCol="0">
            <a:spAutoFit/>
          </a:bodyPr>
          <a:lstStyle/>
          <a:p>
            <a:pPr algn="ctr"/>
            <a:r>
              <a:rPr lang="zh-CN" altLang="en-US" sz="1600" spc="700" dirty="0">
                <a:gradFill flip="none" rotWithShape="1">
                  <a:gsLst>
                    <a:gs pos="0">
                      <a:srgbClr val="2660AD"/>
                    </a:gs>
                    <a:gs pos="100000">
                      <a:srgbClr val="00679C"/>
                    </a:gs>
                  </a:gsLst>
                  <a:lin ang="16200000" scaled="1"/>
                  <a:tileRect/>
                </a:gradFill>
                <a:latin typeface="微软雅黑" panose="020B0503020204020204" pitchFamily="34" charset="-122"/>
                <a:ea typeface="微软雅黑" panose="020B0503020204020204" pitchFamily="34" charset="-122"/>
                <a:cs typeface="阿里巴巴普惠体 Medium" panose="00020600040101010101" pitchFamily="18" charset="-122"/>
              </a:rPr>
              <a:t>明德格物  立己达人</a:t>
            </a:r>
            <a:endParaRPr lang="en-US" altLang="zh-CN" sz="1600" spc="700" dirty="0">
              <a:gradFill flip="none" rotWithShape="1">
                <a:gsLst>
                  <a:gs pos="0">
                    <a:srgbClr val="2660AD"/>
                  </a:gs>
                  <a:gs pos="100000">
                    <a:srgbClr val="00679C"/>
                  </a:gs>
                </a:gsLst>
                <a:lin ang="16200000" scaled="1"/>
                <a:tileRect/>
              </a:gradFill>
              <a:latin typeface="微软雅黑" panose="020B0503020204020204" pitchFamily="34" charset="-122"/>
              <a:ea typeface="微软雅黑" panose="020B0503020204020204" pitchFamily="34" charset="-122"/>
              <a:cs typeface="阿里巴巴普惠体 Medium" panose="00020600040101010101" pitchFamily="18" charset="-122"/>
            </a:endParaRPr>
          </a:p>
        </p:txBody>
      </p:sp>
      <p:sp>
        <p:nvSpPr>
          <p:cNvPr id="15" name="文本占位符 53"/>
          <p:cNvSpPr>
            <a:spLocks noGrp="1"/>
          </p:cNvSpPr>
          <p:nvPr>
            <p:ph type="body" sz="quarter" idx="17" hasCustomPrompt="1"/>
          </p:nvPr>
        </p:nvSpPr>
        <p:spPr>
          <a:xfrm>
            <a:off x="4063315" y="4277241"/>
            <a:ext cx="4065361" cy="418191"/>
          </a:xfrm>
          <a:prstGeom prst="rect">
            <a:avLst/>
          </a:prstGeom>
          <a:noFill/>
        </p:spPr>
        <p:txBody>
          <a:bodyPr wrap="square" rtlCol="0">
            <a:spAutoFit/>
          </a:bodyPr>
          <a:lstStyle>
            <a:lvl1pPr marL="0" indent="0" algn="ctr">
              <a:buNone/>
              <a:defRPr lang="zh-CN" altLang="en-US" sz="1600" spc="200" dirty="0">
                <a:gradFill flip="none" rotWithShape="1">
                  <a:gsLst>
                    <a:gs pos="0">
                      <a:srgbClr val="2660AD"/>
                    </a:gs>
                    <a:gs pos="100000">
                      <a:srgbClr val="00679C"/>
                    </a:gs>
                  </a:gsLst>
                  <a:lin ang="16200000" scaled="1"/>
                  <a:tileRect/>
                </a:gradFill>
                <a:latin typeface="微软雅黑" panose="020B0503020204020204" pitchFamily="34" charset="-122"/>
                <a:ea typeface="微软雅黑" panose="020B0503020204020204" pitchFamily="34" charset="-122"/>
                <a:cs typeface="阿里巴巴普惠体 Medium" panose="00020600040101010101" pitchFamily="18" charset="-122"/>
              </a:defRPr>
            </a:lvl1pPr>
          </a:lstStyle>
          <a:p>
            <a:pPr marL="0" lvl="0">
              <a:lnSpc>
                <a:spcPct val="150000"/>
              </a:lnSpc>
            </a:pPr>
            <a:r>
              <a:rPr lang="en-US" altLang="zh-CN" dirty="0"/>
              <a:t>&gt;&gt;</a:t>
            </a:r>
            <a:r>
              <a:rPr lang="zh-CN" altLang="en-US" dirty="0"/>
              <a:t>答辩学生：魏子奇</a:t>
            </a:r>
          </a:p>
        </p:txBody>
      </p:sp>
      <p:sp>
        <p:nvSpPr>
          <p:cNvPr id="16" name="文本占位符 53"/>
          <p:cNvSpPr>
            <a:spLocks noGrp="1"/>
          </p:cNvSpPr>
          <p:nvPr>
            <p:ph type="body" sz="quarter" idx="18" hasCustomPrompt="1"/>
          </p:nvPr>
        </p:nvSpPr>
        <p:spPr>
          <a:xfrm>
            <a:off x="4063314" y="4803063"/>
            <a:ext cx="4065361" cy="418191"/>
          </a:xfrm>
          <a:prstGeom prst="rect">
            <a:avLst/>
          </a:prstGeom>
          <a:noFill/>
        </p:spPr>
        <p:txBody>
          <a:bodyPr wrap="square" rtlCol="0">
            <a:spAutoFit/>
          </a:bodyPr>
          <a:lstStyle>
            <a:lvl1pPr marL="0" indent="0" algn="ctr">
              <a:buNone/>
              <a:defRPr lang="zh-CN" altLang="en-US" sz="1600" spc="200" dirty="0">
                <a:gradFill flip="none" rotWithShape="1">
                  <a:gsLst>
                    <a:gs pos="0">
                      <a:srgbClr val="2660AD"/>
                    </a:gs>
                    <a:gs pos="100000">
                      <a:srgbClr val="00679C"/>
                    </a:gs>
                  </a:gsLst>
                  <a:lin ang="16200000" scaled="1"/>
                  <a:tileRect/>
                </a:gradFill>
                <a:latin typeface="微软雅黑" panose="020B0503020204020204" pitchFamily="34" charset="-122"/>
                <a:ea typeface="微软雅黑" panose="020B0503020204020204" pitchFamily="34" charset="-122"/>
                <a:cs typeface="阿里巴巴普惠体 Medium" panose="00020600040101010101" pitchFamily="18" charset="-122"/>
              </a:defRPr>
            </a:lvl1pPr>
          </a:lstStyle>
          <a:p>
            <a:pPr marL="0" lvl="0">
              <a:lnSpc>
                <a:spcPct val="150000"/>
              </a:lnSpc>
            </a:pPr>
            <a:r>
              <a:rPr lang="en-US" altLang="zh-CN" dirty="0"/>
              <a:t>&gt;&gt;</a:t>
            </a:r>
            <a:r>
              <a:rPr lang="zh-CN" altLang="en-US" dirty="0"/>
              <a:t>指导教师：</a:t>
            </a:r>
            <a:r>
              <a:rPr lang="en-US" altLang="zh-CN" dirty="0"/>
              <a:t>XXX</a:t>
            </a:r>
            <a:endParaRPr lang="zh-CN" altLang="en-US" dirty="0"/>
          </a:p>
        </p:txBody>
      </p:sp>
      <p:pic>
        <p:nvPicPr>
          <p:cNvPr id="14" name="图片 13" descr="图片包含 游戏机&#10;&#10;描述已自动生成"/>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38200" y="579196"/>
            <a:ext cx="2850764" cy="678754"/>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sp>
        <p:nvSpPr>
          <p:cNvPr id="8" name="矩形 7"/>
          <p:cNvSpPr/>
          <p:nvPr userDrawn="1"/>
        </p:nvSpPr>
        <p:spPr>
          <a:xfrm>
            <a:off x="1" y="2"/>
            <a:ext cx="2971800" cy="6857998"/>
          </a:xfrm>
          <a:prstGeom prst="rect">
            <a:avLst/>
          </a:prstGeom>
          <a:gradFill>
            <a:gsLst>
              <a:gs pos="0">
                <a:srgbClr val="00679C"/>
              </a:gs>
              <a:gs pos="100000">
                <a:srgbClr val="2660AD"/>
              </a:gs>
            </a:gsLst>
            <a:lin ang="12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日期占位符 2"/>
          <p:cNvSpPr>
            <a:spLocks noGrp="1"/>
          </p:cNvSpPr>
          <p:nvPr>
            <p:ph type="dt" sz="half" idx="10"/>
          </p:nvPr>
        </p:nvSpPr>
        <p:spPr/>
        <p:txBody>
          <a:bodyPr/>
          <a:lstStyle/>
          <a:p>
            <a:fld id="{2456B7F3-024D-429A-ABCA-81F64A6B851E}" type="datetimeFigureOut">
              <a:rPr lang="zh-CN" altLang="en-US" smtClean="0"/>
              <a:t>2024/5/15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1E17D63-A816-4E6A-BE97-618CAC8BA0E1}" type="slidenum">
              <a:rPr lang="zh-CN" altLang="en-US" smtClean="0"/>
              <a:t>‹#›</a:t>
            </a:fld>
            <a:endParaRPr lang="zh-CN" altLang="en-US"/>
          </a:p>
        </p:txBody>
      </p:sp>
      <p:sp>
        <p:nvSpPr>
          <p:cNvPr id="7" name="文本占位符 6"/>
          <p:cNvSpPr>
            <a:spLocks noGrp="1"/>
          </p:cNvSpPr>
          <p:nvPr>
            <p:ph type="body" sz="quarter" idx="13" hasCustomPrompt="1"/>
          </p:nvPr>
        </p:nvSpPr>
        <p:spPr>
          <a:xfrm>
            <a:off x="2971801" y="1004100"/>
            <a:ext cx="4731329" cy="5166517"/>
          </a:xfrm>
          <a:prstGeom prst="rect">
            <a:avLst/>
          </a:prstGeom>
        </p:spPr>
        <p:txBody>
          <a:bodyPr anchor="ctr" anchorCtr="1">
            <a:noAutofit/>
          </a:bodyPr>
          <a:lstStyle>
            <a:lvl1pPr marL="514350" indent="-514350" algn="l">
              <a:lnSpc>
                <a:spcPct val="100000"/>
              </a:lnSpc>
              <a:spcBef>
                <a:spcPts val="2000"/>
              </a:spcBef>
              <a:spcAft>
                <a:spcPts val="2000"/>
              </a:spcAft>
              <a:buFont typeface="+mj-lt"/>
              <a:buAutoNum type="arabicPeriod"/>
              <a:defRPr sz="2800" spc="100" baseline="0">
                <a:solidFill>
                  <a:srgbClr val="00679C"/>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请在此输入你的标题</a:t>
            </a:r>
            <a:endParaRPr lang="en-US" altLang="zh-CN" dirty="0"/>
          </a:p>
          <a:p>
            <a:pPr lvl="0"/>
            <a:r>
              <a:rPr lang="zh-CN" altLang="en-US" dirty="0"/>
              <a:t>请在此输入你的标题</a:t>
            </a:r>
            <a:endParaRPr lang="en-US" altLang="zh-CN" dirty="0"/>
          </a:p>
          <a:p>
            <a:pPr lvl="0"/>
            <a:r>
              <a:rPr lang="zh-CN" altLang="en-US" dirty="0"/>
              <a:t>请在此输入你的标题</a:t>
            </a:r>
            <a:endParaRPr lang="en-US" altLang="zh-CN" dirty="0"/>
          </a:p>
          <a:p>
            <a:pPr lvl="0"/>
            <a:r>
              <a:rPr lang="zh-CN" altLang="en-US" dirty="0"/>
              <a:t>请在此输入你的标题</a:t>
            </a:r>
            <a:endParaRPr lang="en-US" altLang="zh-CN" dirty="0"/>
          </a:p>
          <a:p>
            <a:pPr lvl="0"/>
            <a:r>
              <a:rPr lang="zh-CN" altLang="en-US" dirty="0"/>
              <a:t>请在此输入你的标题</a:t>
            </a:r>
            <a:endParaRPr lang="en-US" altLang="zh-CN" dirty="0"/>
          </a:p>
        </p:txBody>
      </p:sp>
      <p:pic>
        <p:nvPicPr>
          <p:cNvPr id="9" name="图片 8" descr="图片包含 游戏机, 标志&#10;&#10;描述已自动生成"/>
          <p:cNvPicPr>
            <a:picLocks noChangeAspect="1"/>
          </p:cNvPicPr>
          <p:nvPr userDrawn="1"/>
        </p:nvPicPr>
        <p:blipFill rotWithShape="1">
          <a:blip r:embed="rId2">
            <a:alphaModFix amt="30000"/>
            <a:biLevel thresh="25000"/>
            <a:extLst>
              <a:ext uri="{28A0092B-C50C-407E-A947-70E740481C1C}">
                <a14:useLocalDpi xmlns:a14="http://schemas.microsoft.com/office/drawing/2010/main" val="0"/>
              </a:ext>
            </a:extLst>
          </a:blip>
          <a:srcRect l="10162" t="10731" r="31804" b="28177"/>
          <a:stretch>
            <a:fillRect/>
          </a:stretch>
        </p:blipFill>
        <p:spPr>
          <a:xfrm>
            <a:off x="593438" y="4299396"/>
            <a:ext cx="2606963" cy="2744341"/>
          </a:xfrm>
          <a:prstGeom prst="rect">
            <a:avLst/>
          </a:prstGeom>
        </p:spPr>
      </p:pic>
      <p:sp>
        <p:nvSpPr>
          <p:cNvPr id="10" name="文本框 9"/>
          <p:cNvSpPr txBox="1"/>
          <p:nvPr userDrawn="1"/>
        </p:nvSpPr>
        <p:spPr>
          <a:xfrm>
            <a:off x="-606425" y="969136"/>
            <a:ext cx="3378198" cy="1482650"/>
          </a:xfrm>
          <a:prstGeom prst="rect">
            <a:avLst/>
          </a:prstGeom>
          <a:noFill/>
        </p:spPr>
        <p:txBody>
          <a:bodyPr wrap="square" rtlCol="0">
            <a:spAutoFit/>
          </a:bodyPr>
          <a:lstStyle/>
          <a:p>
            <a:pPr algn="r">
              <a:lnSpc>
                <a:spcPct val="150000"/>
              </a:lnSpc>
            </a:pPr>
            <a:r>
              <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目录</a:t>
            </a:r>
            <a:br>
              <a:rPr kumimoji="0" lang="en-US" altLang="zh-CN"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br>
            <a:r>
              <a:rPr kumimoji="0" lang="en-US" altLang="zh-CN"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CONTENTS</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pic>
        <p:nvPicPr>
          <p:cNvPr id="12" name="图片 11" descr="图片包含 游戏机&#10;&#10;描述已自动生成"/>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59546" y="372457"/>
            <a:ext cx="2259354" cy="53794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sp>
        <p:nvSpPr>
          <p:cNvPr id="8" name="矩形 7"/>
          <p:cNvSpPr/>
          <p:nvPr userDrawn="1"/>
        </p:nvSpPr>
        <p:spPr>
          <a:xfrm>
            <a:off x="4495798" y="1"/>
            <a:ext cx="7696202" cy="6858000"/>
          </a:xfrm>
          <a:prstGeom prst="rect">
            <a:avLst/>
          </a:prstGeom>
          <a:gradFill>
            <a:gsLst>
              <a:gs pos="0">
                <a:srgbClr val="00679C"/>
              </a:gs>
              <a:gs pos="100000">
                <a:srgbClr val="2660AD"/>
              </a:gs>
            </a:gsLst>
            <a:lin ang="12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日期占位符 2"/>
          <p:cNvSpPr>
            <a:spLocks noGrp="1"/>
          </p:cNvSpPr>
          <p:nvPr>
            <p:ph type="dt" sz="half" idx="10"/>
          </p:nvPr>
        </p:nvSpPr>
        <p:spPr/>
        <p:txBody>
          <a:bodyPr/>
          <a:lstStyle/>
          <a:p>
            <a:fld id="{2456B7F3-024D-429A-ABCA-81F64A6B851E}" type="datetimeFigureOut">
              <a:rPr lang="zh-CN" altLang="en-US" smtClean="0"/>
              <a:t>2024/5/15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1E17D63-A816-4E6A-BE97-618CAC8BA0E1}" type="slidenum">
              <a:rPr lang="zh-CN" altLang="en-US" smtClean="0"/>
              <a:t>‹#›</a:t>
            </a:fld>
            <a:endParaRPr lang="zh-CN" altLang="en-US"/>
          </a:p>
        </p:txBody>
      </p:sp>
      <p:sp>
        <p:nvSpPr>
          <p:cNvPr id="7" name="文本占位符 6"/>
          <p:cNvSpPr>
            <a:spLocks noGrp="1"/>
          </p:cNvSpPr>
          <p:nvPr>
            <p:ph type="body" sz="quarter" idx="13" hasCustomPrompt="1"/>
          </p:nvPr>
        </p:nvSpPr>
        <p:spPr>
          <a:xfrm>
            <a:off x="5089235" y="1130300"/>
            <a:ext cx="4731329" cy="5166517"/>
          </a:xfrm>
          <a:prstGeom prst="rect">
            <a:avLst/>
          </a:prstGeom>
        </p:spPr>
        <p:txBody>
          <a:bodyPr anchor="ctr" anchorCtr="1">
            <a:noAutofit/>
          </a:bodyPr>
          <a:lstStyle>
            <a:lvl1pPr marL="514350" indent="-514350" algn="l">
              <a:lnSpc>
                <a:spcPct val="100000"/>
              </a:lnSpc>
              <a:spcBef>
                <a:spcPts val="2000"/>
              </a:spcBef>
              <a:spcAft>
                <a:spcPts val="2000"/>
              </a:spcAft>
              <a:buFont typeface="+mj-lt"/>
              <a:buAutoNum type="arabicPeriod"/>
              <a:defRPr sz="2800" spc="100" baseline="0">
                <a:solidFill>
                  <a:schemeClr val="bg1"/>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请在此输入你的标题</a:t>
            </a:r>
            <a:endParaRPr lang="en-US" altLang="zh-CN"/>
          </a:p>
          <a:p>
            <a:pPr lvl="0"/>
            <a:r>
              <a:rPr lang="zh-CN" altLang="en-US"/>
              <a:t>请在此输入你的标题</a:t>
            </a:r>
            <a:endParaRPr lang="en-US" altLang="zh-CN"/>
          </a:p>
          <a:p>
            <a:pPr lvl="0"/>
            <a:r>
              <a:rPr lang="zh-CN" altLang="en-US"/>
              <a:t>请在此输入你的标题</a:t>
            </a:r>
            <a:endParaRPr lang="en-US" altLang="zh-CN"/>
          </a:p>
          <a:p>
            <a:pPr lvl="0"/>
            <a:r>
              <a:rPr lang="zh-CN" altLang="en-US"/>
              <a:t>请在此输入你的标题</a:t>
            </a:r>
            <a:endParaRPr lang="en-US" altLang="zh-CN"/>
          </a:p>
          <a:p>
            <a:pPr lvl="0"/>
            <a:r>
              <a:rPr lang="zh-CN" altLang="en-US"/>
              <a:t>请在此输入你的标题</a:t>
            </a:r>
            <a:endParaRPr lang="en-US" altLang="zh-CN"/>
          </a:p>
        </p:txBody>
      </p:sp>
      <p:pic>
        <p:nvPicPr>
          <p:cNvPr id="9" name="图片 8" descr="图片包含 游戏机, 标志&#10;&#10;描述已自动生成"/>
          <p:cNvPicPr>
            <a:picLocks noChangeAspect="1"/>
          </p:cNvPicPr>
          <p:nvPr userDrawn="1"/>
        </p:nvPicPr>
        <p:blipFill rotWithShape="1">
          <a:blip r:embed="rId2">
            <a:alphaModFix amt="30000"/>
            <a:biLevel thresh="25000"/>
            <a:extLst>
              <a:ext uri="{28A0092B-C50C-407E-A947-70E740481C1C}">
                <a14:useLocalDpi xmlns:a14="http://schemas.microsoft.com/office/drawing/2010/main" val="0"/>
              </a:ext>
            </a:extLst>
          </a:blip>
          <a:srcRect l="10162" t="10731" r="31804" b="28177"/>
          <a:stretch>
            <a:fillRect/>
          </a:stretch>
        </p:blipFill>
        <p:spPr>
          <a:xfrm>
            <a:off x="9585037" y="4113658"/>
            <a:ext cx="2606963" cy="2744341"/>
          </a:xfrm>
          <a:prstGeom prst="rect">
            <a:avLst/>
          </a:prstGeom>
        </p:spPr>
      </p:pic>
      <p:sp>
        <p:nvSpPr>
          <p:cNvPr id="10" name="文本框 9"/>
          <p:cNvSpPr txBox="1"/>
          <p:nvPr userDrawn="1"/>
        </p:nvSpPr>
        <p:spPr>
          <a:xfrm>
            <a:off x="660400" y="1028700"/>
            <a:ext cx="3378198" cy="1200329"/>
          </a:xfrm>
          <a:prstGeom prst="rect">
            <a:avLst/>
          </a:prstGeom>
          <a:noFill/>
        </p:spPr>
        <p:txBody>
          <a:bodyPr wrap="square" rtlCol="0">
            <a:spAutoFit/>
          </a:bodyPr>
          <a:lstStyle/>
          <a:p>
            <a:pPr algn="r"/>
            <a:r>
              <a:rPr kumimoji="0" lang="zh-CN" altLang="en-US" sz="3600" b="1" i="0" u="none" strike="noStrike" kern="1200" cap="none" spc="0" normalizeH="0" baseline="0" noProof="0">
                <a:ln>
                  <a:noFill/>
                </a:ln>
                <a:solidFill>
                  <a:srgbClr val="00679C"/>
                </a:solidFill>
                <a:effectLst/>
                <a:uLnTx/>
                <a:uFillTx/>
                <a:latin typeface="微软雅黑" panose="020B0503020204020204" pitchFamily="34" charset="-122"/>
                <a:ea typeface="微软雅黑" panose="020B0503020204020204" pitchFamily="34" charset="-122"/>
                <a:cs typeface="+mj-cs"/>
              </a:rPr>
              <a:t>目录</a:t>
            </a:r>
            <a:br>
              <a:rPr kumimoji="0" lang="en-US" altLang="zh-CN" sz="3600" b="1" i="0" u="none" strike="noStrike" kern="1200" cap="none" spc="0" normalizeH="0" baseline="0" noProof="0">
                <a:ln>
                  <a:noFill/>
                </a:ln>
                <a:solidFill>
                  <a:srgbClr val="00679C"/>
                </a:solidFill>
                <a:effectLst/>
                <a:uLnTx/>
                <a:uFillTx/>
                <a:latin typeface="微软雅黑" panose="020B0503020204020204" pitchFamily="34" charset="-122"/>
                <a:ea typeface="微软雅黑" panose="020B0503020204020204" pitchFamily="34" charset="-122"/>
                <a:cs typeface="+mj-cs"/>
              </a:rPr>
            </a:br>
            <a:r>
              <a:rPr kumimoji="0" lang="en-US" altLang="zh-CN" sz="3600" b="1" i="0" u="none" strike="noStrike" kern="1200" cap="none" spc="0" normalizeH="0" baseline="0" noProof="0">
                <a:ln>
                  <a:noFill/>
                </a:ln>
                <a:solidFill>
                  <a:srgbClr val="00679C"/>
                </a:solidFill>
                <a:effectLst/>
                <a:uLnTx/>
                <a:uFillTx/>
                <a:latin typeface="微软雅黑" panose="020B0503020204020204" pitchFamily="34" charset="-122"/>
                <a:ea typeface="微软雅黑" panose="020B0503020204020204" pitchFamily="34" charset="-122"/>
                <a:cs typeface="+mj-cs"/>
              </a:rPr>
              <a:t>CONTENTS</a:t>
            </a:r>
            <a:endParaRPr lang="zh-CN" altLang="en-US" sz="1400" b="1">
              <a:solidFill>
                <a:srgbClr val="00679C"/>
              </a:solidFill>
              <a:latin typeface="微软雅黑" panose="020B0503020204020204" pitchFamily="34" charset="-122"/>
              <a:ea typeface="微软雅黑" panose="020B0503020204020204" pitchFamily="34" charset="-122"/>
            </a:endParaRPr>
          </a:p>
        </p:txBody>
      </p:sp>
      <p:sp>
        <p:nvSpPr>
          <p:cNvPr id="12" name="文本框 11"/>
          <p:cNvSpPr txBox="1"/>
          <p:nvPr userDrawn="1"/>
        </p:nvSpPr>
        <p:spPr>
          <a:xfrm>
            <a:off x="838201" y="6017800"/>
            <a:ext cx="2903731" cy="338554"/>
          </a:xfrm>
          <a:prstGeom prst="rect">
            <a:avLst/>
          </a:prstGeom>
          <a:noFill/>
        </p:spPr>
        <p:txBody>
          <a:bodyPr wrap="square" rtlCol="0">
            <a:spAutoFit/>
          </a:bodyPr>
          <a:lstStyle/>
          <a:p>
            <a:r>
              <a:rPr lang="zh-CN" altLang="en-US" sz="1600" spc="700">
                <a:gradFill flip="none" rotWithShape="1">
                  <a:gsLst>
                    <a:gs pos="0">
                      <a:srgbClr val="2660AD"/>
                    </a:gs>
                    <a:gs pos="100000">
                      <a:srgbClr val="00679C"/>
                    </a:gs>
                  </a:gsLst>
                  <a:lin ang="16200000" scaled="1"/>
                  <a:tileRect/>
                </a:gradFill>
                <a:latin typeface="微软雅黑" panose="020B0503020204020204" pitchFamily="34" charset="-122"/>
                <a:ea typeface="微软雅黑" panose="020B0503020204020204" pitchFamily="34" charset="-122"/>
                <a:cs typeface="阿里巴巴普惠体 Medium" panose="00020600040101010101" pitchFamily="18" charset="-122"/>
              </a:rPr>
              <a:t>明德格物  立己达人</a:t>
            </a:r>
            <a:endParaRPr lang="en-US" altLang="zh-CN" sz="1600" spc="700">
              <a:gradFill flip="none" rotWithShape="1">
                <a:gsLst>
                  <a:gs pos="0">
                    <a:srgbClr val="2660AD"/>
                  </a:gs>
                  <a:gs pos="100000">
                    <a:srgbClr val="00679C"/>
                  </a:gs>
                </a:gsLst>
                <a:lin ang="16200000" scaled="1"/>
                <a:tileRect/>
              </a:gradFill>
              <a:latin typeface="微软雅黑" panose="020B0503020204020204" pitchFamily="34" charset="-122"/>
              <a:ea typeface="微软雅黑" panose="020B0503020204020204" pitchFamily="34" charset="-122"/>
              <a:cs typeface="阿里巴巴普惠体 Medium" panose="00020600040101010101" pitchFamily="18" charset="-122"/>
            </a:endParaRPr>
          </a:p>
        </p:txBody>
      </p:sp>
      <p:pic>
        <p:nvPicPr>
          <p:cNvPr id="13" name="图片 12" descr="图片包含 游戏机&#10;&#10;描述已自动生成"/>
          <p:cNvPicPr>
            <a:picLocks noChangeAspect="1"/>
          </p:cNvPicPr>
          <p:nvPr userDrawn="1"/>
        </p:nvPicPr>
        <p:blipFill>
          <a:blip r:embed="rId3">
            <a:biLevel thresh="25000"/>
            <a:extLst>
              <a:ext uri="{28A0092B-C50C-407E-A947-70E740481C1C}">
                <a14:useLocalDpi xmlns:a14="http://schemas.microsoft.com/office/drawing/2010/main" val="0"/>
              </a:ext>
            </a:extLst>
          </a:blip>
          <a:stretch>
            <a:fillRect/>
          </a:stretch>
        </p:blipFill>
        <p:spPr>
          <a:xfrm>
            <a:off x="9259546" y="372457"/>
            <a:ext cx="2259354" cy="53794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我介绍">
    <p:spTree>
      <p:nvGrpSpPr>
        <p:cNvPr id="1" name=""/>
        <p:cNvGrpSpPr/>
        <p:nvPr/>
      </p:nvGrpSpPr>
      <p:grpSpPr>
        <a:xfrm>
          <a:off x="0" y="0"/>
          <a:ext cx="0" cy="0"/>
          <a:chOff x="0" y="0"/>
          <a:chExt cx="0" cy="0"/>
        </a:xfrm>
      </p:grpSpPr>
      <p:sp>
        <p:nvSpPr>
          <p:cNvPr id="2" name="标题 1"/>
          <p:cNvSpPr>
            <a:spLocks noGrp="1"/>
          </p:cNvSpPr>
          <p:nvPr>
            <p:ph type="title"/>
          </p:nvPr>
        </p:nvSpPr>
        <p:spPr>
          <a:xfrm>
            <a:off x="1065158" y="428558"/>
            <a:ext cx="8089874" cy="595236"/>
          </a:xfrm>
        </p:spPr>
        <p:txBody>
          <a:bodyPr>
            <a:normAutofit/>
          </a:bodyPr>
          <a:lstStyle>
            <a:lvl1pPr>
              <a:defRPr sz="2400"/>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2456B7F3-024D-429A-ABCA-81F64A6B851E}" type="datetimeFigureOut">
              <a:rPr lang="zh-CN" altLang="en-US" smtClean="0"/>
              <a:t>2024/5/15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1E17D63-A816-4E6A-BE97-618CAC8BA0E1}" type="slidenum">
              <a:rPr lang="zh-CN" altLang="en-US" smtClean="0"/>
              <a:t>‹#›</a:t>
            </a:fld>
            <a:endParaRPr lang="zh-CN" altLang="en-US"/>
          </a:p>
        </p:txBody>
      </p:sp>
      <p:sp>
        <p:nvSpPr>
          <p:cNvPr id="7" name="矩形 6"/>
          <p:cNvSpPr/>
          <p:nvPr userDrawn="1"/>
        </p:nvSpPr>
        <p:spPr>
          <a:xfrm>
            <a:off x="486137" y="343812"/>
            <a:ext cx="352063" cy="679981"/>
          </a:xfrm>
          <a:prstGeom prst="rect">
            <a:avLst/>
          </a:prstGeom>
          <a:gradFill>
            <a:gsLst>
              <a:gs pos="0">
                <a:srgbClr val="00679C"/>
              </a:gs>
              <a:gs pos="100000">
                <a:srgbClr val="2660AD"/>
              </a:gs>
            </a:gsLst>
            <a:lin ang="12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8" name="直接连接符 7"/>
          <p:cNvCxnSpPr/>
          <p:nvPr userDrawn="1"/>
        </p:nvCxnSpPr>
        <p:spPr>
          <a:xfrm flipV="1">
            <a:off x="1065158" y="1023793"/>
            <a:ext cx="8089874" cy="1"/>
          </a:xfrm>
          <a:prstGeom prst="line">
            <a:avLst/>
          </a:prstGeom>
          <a:ln w="12700">
            <a:solidFill>
              <a:srgbClr val="00679C"/>
            </a:solidFill>
          </a:ln>
        </p:spPr>
        <p:style>
          <a:lnRef idx="1">
            <a:schemeClr val="accent1"/>
          </a:lnRef>
          <a:fillRef idx="0">
            <a:schemeClr val="accent1"/>
          </a:fillRef>
          <a:effectRef idx="0">
            <a:schemeClr val="accent1"/>
          </a:effectRef>
          <a:fontRef idx="minor">
            <a:schemeClr val="tx1"/>
          </a:fontRef>
        </p:style>
      </p:cxnSp>
      <p:pic>
        <p:nvPicPr>
          <p:cNvPr id="9" name="图片 8" descr="图片包含 游戏机&#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59546" y="372457"/>
            <a:ext cx="2259354" cy="537942"/>
          </a:xfrm>
          <a:prstGeom prst="rect">
            <a:avLst/>
          </a:prstGeom>
        </p:spPr>
      </p:pic>
      <p:sp>
        <p:nvSpPr>
          <p:cNvPr id="10" name="图片占位符 9"/>
          <p:cNvSpPr>
            <a:spLocks noGrp="1"/>
          </p:cNvSpPr>
          <p:nvPr>
            <p:ph type="pic" sz="quarter" idx="13" hasCustomPrompt="1"/>
          </p:nvPr>
        </p:nvSpPr>
        <p:spPr>
          <a:xfrm>
            <a:off x="2028088" y="2193114"/>
            <a:ext cx="2397125" cy="2397125"/>
          </a:xfrm>
          <a:prstGeom prst="ellipse">
            <a:avLst/>
          </a:prstGeom>
          <a:ln w="12700">
            <a:solidFill>
              <a:srgbClr val="2660AD"/>
            </a:solidFill>
          </a:ln>
        </p:spPr>
        <p:txBody>
          <a:bodyPr/>
          <a:lstStyle/>
          <a:p>
            <a:r>
              <a:rPr lang="zh-CN" altLang="en-US" dirty="0"/>
              <a:t>单击图标添加照片</a:t>
            </a:r>
          </a:p>
        </p:txBody>
      </p:sp>
      <p:sp>
        <p:nvSpPr>
          <p:cNvPr id="12" name="文本占位符 11"/>
          <p:cNvSpPr>
            <a:spLocks noGrp="1"/>
          </p:cNvSpPr>
          <p:nvPr>
            <p:ph type="body" sz="quarter" idx="14" hasCustomPrompt="1"/>
          </p:nvPr>
        </p:nvSpPr>
        <p:spPr>
          <a:xfrm>
            <a:off x="5001530" y="2295234"/>
            <a:ext cx="2166257" cy="457296"/>
          </a:xfrm>
        </p:spPr>
        <p:txBody>
          <a:bodyPr>
            <a:normAutofit/>
          </a:bodyPr>
          <a:lstStyle>
            <a:lvl1pPr marL="0" indent="0" algn="l">
              <a:buNone/>
              <a:defRPr sz="2400">
                <a:solidFill>
                  <a:srgbClr val="2660AD"/>
                </a:solidFill>
                <a:latin typeface="+mj-lt"/>
              </a:defRPr>
            </a:lvl1pPr>
          </a:lstStyle>
          <a:p>
            <a:pPr lvl="0"/>
            <a:r>
              <a:rPr lang="zh-CN" altLang="en-US" dirty="0"/>
              <a:t>姓名：</a:t>
            </a:r>
            <a:r>
              <a:rPr lang="en-US" altLang="zh-CN" dirty="0"/>
              <a:t>XXX</a:t>
            </a:r>
            <a:endParaRPr lang="zh-CN" altLang="en-US" dirty="0"/>
          </a:p>
        </p:txBody>
      </p:sp>
      <p:sp>
        <p:nvSpPr>
          <p:cNvPr id="18" name="文本占位符 17"/>
          <p:cNvSpPr>
            <a:spLocks noGrp="1"/>
          </p:cNvSpPr>
          <p:nvPr>
            <p:ph type="body" sz="quarter" idx="15" hasCustomPrompt="1"/>
          </p:nvPr>
        </p:nvSpPr>
        <p:spPr>
          <a:xfrm>
            <a:off x="5001530" y="3134502"/>
            <a:ext cx="5116432" cy="1670050"/>
          </a:xfrm>
        </p:spPr>
        <p:txBody>
          <a:bodyPr>
            <a:normAutofit/>
          </a:bodyPr>
          <a:lstStyle>
            <a:lvl1pPr marL="0" indent="0">
              <a:lnSpc>
                <a:spcPct val="150000"/>
              </a:lnSpc>
              <a:buNone/>
              <a:defRPr sz="1800"/>
            </a:lvl1pPr>
          </a:lstStyle>
          <a:p>
            <a:pPr lvl="0"/>
            <a:r>
              <a:rPr lang="zh-CN" altLang="en-US" dirty="0"/>
              <a:t>个人概况</a:t>
            </a:r>
          </a:p>
        </p:txBody>
      </p:sp>
      <p:sp>
        <p:nvSpPr>
          <p:cNvPr id="19" name="文本占位符 11"/>
          <p:cNvSpPr>
            <a:spLocks noGrp="1"/>
          </p:cNvSpPr>
          <p:nvPr>
            <p:ph type="body" sz="quarter" idx="16" hasCustomPrompt="1"/>
          </p:nvPr>
        </p:nvSpPr>
        <p:spPr>
          <a:xfrm>
            <a:off x="7324853" y="2453953"/>
            <a:ext cx="1791477" cy="298577"/>
          </a:xfrm>
          <a:gradFill>
            <a:gsLst>
              <a:gs pos="0">
                <a:srgbClr val="00679C"/>
              </a:gs>
              <a:gs pos="100000">
                <a:srgbClr val="2660AD"/>
              </a:gs>
            </a:gsLst>
            <a:lin ang="12900000" scaled="0"/>
          </a:gradFill>
          <a:ln>
            <a:noFill/>
          </a:ln>
        </p:spPr>
        <p:txBody>
          <a:bodyPr>
            <a:noAutofit/>
          </a:bodyPr>
          <a:lstStyle>
            <a:lvl1pPr marL="0" indent="0" algn="ctr">
              <a:buNone/>
              <a:defRPr sz="1400">
                <a:solidFill>
                  <a:schemeClr val="bg1"/>
                </a:solidFill>
                <a:latin typeface="+mj-lt"/>
              </a:defRPr>
            </a:lvl1pPr>
          </a:lstStyle>
          <a:p>
            <a:pPr algn="ctr"/>
            <a:r>
              <a:rPr lang="zh-CN" altLang="en-US" sz="1400" dirty="0"/>
              <a:t>英文名或其他信息</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10" name="矩形 9"/>
          <p:cNvSpPr/>
          <p:nvPr userDrawn="1"/>
        </p:nvSpPr>
        <p:spPr>
          <a:xfrm>
            <a:off x="3267940" y="2346331"/>
            <a:ext cx="8931564" cy="2234906"/>
          </a:xfrm>
          <a:prstGeom prst="rect">
            <a:avLst/>
          </a:prstGeom>
          <a:gradFill>
            <a:gsLst>
              <a:gs pos="0">
                <a:srgbClr val="00679C"/>
              </a:gs>
              <a:gs pos="100000">
                <a:srgbClr val="2660AD"/>
              </a:gs>
            </a:gsLst>
            <a:lin ang="12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2346331"/>
            <a:ext cx="2898487" cy="2234905"/>
          </a:xfrm>
          <a:prstGeom prst="rect">
            <a:avLst/>
          </a:prstGeom>
          <a:gradFill>
            <a:gsLst>
              <a:gs pos="0">
                <a:srgbClr val="00679C"/>
              </a:gs>
              <a:gs pos="100000">
                <a:srgbClr val="2660AD"/>
              </a:gs>
            </a:gsLst>
            <a:lin ang="12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1">
            <a:noAutofit/>
          </a:bodyPr>
          <a:lstStyle/>
          <a:p>
            <a:pPr algn="ctr"/>
            <a:endParaRPr lang="zh-CN" altLang="en-US"/>
          </a:p>
        </p:txBody>
      </p:sp>
      <p:sp>
        <p:nvSpPr>
          <p:cNvPr id="17" name="矩形 16"/>
          <p:cNvSpPr/>
          <p:nvPr userDrawn="1"/>
        </p:nvSpPr>
        <p:spPr>
          <a:xfrm>
            <a:off x="3267940" y="2336085"/>
            <a:ext cx="8931564" cy="2245151"/>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nvPr>
        </p:nvSpPr>
        <p:spPr>
          <a:xfrm>
            <a:off x="3588904" y="2324980"/>
            <a:ext cx="7474528" cy="1671779"/>
          </a:xfrm>
        </p:spPr>
        <p:txBody>
          <a:bodyPr anchor="b">
            <a:normAutofit/>
          </a:bodyPr>
          <a:lstStyle>
            <a:lvl1pPr>
              <a:defRPr sz="4800">
                <a:solidFill>
                  <a:schemeClr val="bg1"/>
                </a:solidFill>
              </a:defRPr>
            </a:lvl1pPr>
          </a:lstStyle>
          <a:p>
            <a:r>
              <a:rPr lang="zh-CN" altLang="en-US"/>
              <a:t>节标题</a:t>
            </a:r>
          </a:p>
        </p:txBody>
      </p:sp>
      <p:sp>
        <p:nvSpPr>
          <p:cNvPr id="3" name="文本占位符 2"/>
          <p:cNvSpPr>
            <a:spLocks noGrp="1"/>
          </p:cNvSpPr>
          <p:nvPr>
            <p:ph type="body" idx="1" hasCustomPrompt="1"/>
          </p:nvPr>
        </p:nvSpPr>
        <p:spPr>
          <a:xfrm>
            <a:off x="3584892" y="4007864"/>
            <a:ext cx="7468178" cy="54263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副标题</a:t>
            </a:r>
          </a:p>
        </p:txBody>
      </p:sp>
      <p:sp>
        <p:nvSpPr>
          <p:cNvPr id="4" name="日期占位符 3"/>
          <p:cNvSpPr>
            <a:spLocks noGrp="1"/>
          </p:cNvSpPr>
          <p:nvPr>
            <p:ph type="dt" sz="half" idx="10"/>
          </p:nvPr>
        </p:nvSpPr>
        <p:spPr/>
        <p:txBody>
          <a:bodyPr/>
          <a:lstStyle/>
          <a:p>
            <a:fld id="{2456B7F3-024D-429A-ABCA-81F64A6B851E}" type="datetimeFigureOut">
              <a:rPr lang="zh-CN" altLang="en-US" smtClean="0"/>
              <a:t>2024/5/15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E17D63-A816-4E6A-BE97-618CAC8BA0E1}" type="slidenum">
              <a:rPr lang="zh-CN" altLang="en-US" smtClean="0"/>
              <a:t>‹#›</a:t>
            </a:fld>
            <a:endParaRPr lang="zh-CN" altLang="en-US"/>
          </a:p>
        </p:txBody>
      </p:sp>
      <p:sp>
        <p:nvSpPr>
          <p:cNvPr id="8" name="文本占位符 2"/>
          <p:cNvSpPr>
            <a:spLocks noGrp="1"/>
          </p:cNvSpPr>
          <p:nvPr>
            <p:ph type="body" idx="13" hasCustomPrompt="1"/>
          </p:nvPr>
        </p:nvSpPr>
        <p:spPr>
          <a:xfrm>
            <a:off x="845704" y="1638300"/>
            <a:ext cx="2186131" cy="2953183"/>
          </a:xfrm>
        </p:spPr>
        <p:txBody>
          <a:bodyPr>
            <a:noAutofit/>
          </a:bodyPr>
          <a:lstStyle>
            <a:lvl1pPr marL="0" indent="0" algn="ctr">
              <a:lnSpc>
                <a:spcPct val="100000"/>
              </a:lnSpc>
              <a:spcBef>
                <a:spcPts val="0"/>
              </a:spcBef>
              <a:buNone/>
              <a:defRPr sz="239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1</a:t>
            </a:r>
            <a:endParaRPr lang="zh-CN" altLang="en-US"/>
          </a:p>
        </p:txBody>
      </p:sp>
      <p:sp>
        <p:nvSpPr>
          <p:cNvPr id="18" name="矩形 17"/>
          <p:cNvSpPr/>
          <p:nvPr userDrawn="1"/>
        </p:nvSpPr>
        <p:spPr>
          <a:xfrm>
            <a:off x="-12700" y="2351455"/>
            <a:ext cx="2898487" cy="2245151"/>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descr="图片包含 游戏机, 猫&#10;&#10;描述已自动生成"/>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l="29623" t="31896" r="35812" b="26086"/>
          <a:stretch>
            <a:fillRect/>
          </a:stretch>
        </p:blipFill>
        <p:spPr>
          <a:xfrm>
            <a:off x="9557904" y="2308199"/>
            <a:ext cx="2641600" cy="2273037"/>
          </a:xfrm>
          <a:prstGeom prst="rect">
            <a:avLst/>
          </a:prstGeom>
        </p:spPr>
      </p:pic>
      <p:sp>
        <p:nvSpPr>
          <p:cNvPr id="19" name="文本框 18"/>
          <p:cNvSpPr txBox="1"/>
          <p:nvPr userDrawn="1"/>
        </p:nvSpPr>
        <p:spPr>
          <a:xfrm>
            <a:off x="838201" y="6017800"/>
            <a:ext cx="2903731" cy="338554"/>
          </a:xfrm>
          <a:prstGeom prst="rect">
            <a:avLst/>
          </a:prstGeom>
          <a:noFill/>
        </p:spPr>
        <p:txBody>
          <a:bodyPr wrap="square" rtlCol="0">
            <a:spAutoFit/>
          </a:bodyPr>
          <a:lstStyle/>
          <a:p>
            <a:r>
              <a:rPr lang="zh-CN" altLang="en-US" sz="1600" spc="700">
                <a:gradFill flip="none" rotWithShape="1">
                  <a:gsLst>
                    <a:gs pos="0">
                      <a:srgbClr val="2660AD"/>
                    </a:gs>
                    <a:gs pos="100000">
                      <a:srgbClr val="00679C"/>
                    </a:gs>
                  </a:gsLst>
                  <a:lin ang="16200000" scaled="1"/>
                  <a:tileRect/>
                </a:gradFill>
                <a:latin typeface="微软雅黑" panose="020B0503020204020204" pitchFamily="34" charset="-122"/>
                <a:ea typeface="微软雅黑" panose="020B0503020204020204" pitchFamily="34" charset="-122"/>
                <a:cs typeface="阿里巴巴普惠体 Medium" panose="00020600040101010101" pitchFamily="18" charset="-122"/>
              </a:rPr>
              <a:t>明德格物  立己达人</a:t>
            </a:r>
            <a:endParaRPr lang="en-US" altLang="zh-CN" sz="1600" spc="700">
              <a:gradFill flip="none" rotWithShape="1">
                <a:gsLst>
                  <a:gs pos="0">
                    <a:srgbClr val="2660AD"/>
                  </a:gs>
                  <a:gs pos="100000">
                    <a:srgbClr val="00679C"/>
                  </a:gs>
                </a:gsLst>
                <a:lin ang="16200000" scaled="1"/>
                <a:tileRect/>
              </a:gradFill>
              <a:latin typeface="微软雅黑" panose="020B0503020204020204" pitchFamily="34" charset="-122"/>
              <a:ea typeface="微软雅黑" panose="020B0503020204020204" pitchFamily="34" charset="-122"/>
              <a:cs typeface="阿里巴巴普惠体 Medium" panose="00020600040101010101" pitchFamily="18" charset="-122"/>
            </a:endParaRPr>
          </a:p>
        </p:txBody>
      </p:sp>
      <p:pic>
        <p:nvPicPr>
          <p:cNvPr id="20" name="图片 19" descr="图片包含 游戏机&#10;&#10;描述已自动生成"/>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59546" y="372457"/>
            <a:ext cx="2259354" cy="537942"/>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065158" y="343811"/>
            <a:ext cx="8089874" cy="595235"/>
          </a:xfrm>
        </p:spPr>
        <p:txBody>
          <a:bodyPr anchor="b" anchorCtr="0">
            <a:normAutofit/>
          </a:bodyPr>
          <a:lstStyle>
            <a:lvl1pPr algn="l">
              <a:defRPr sz="2400" b="0"/>
            </a:lvl1pPr>
          </a:lstStyle>
          <a:p>
            <a:r>
              <a:rPr lang="zh-CN" altLang="en-US"/>
              <a:t>内容标题</a:t>
            </a:r>
          </a:p>
        </p:txBody>
      </p:sp>
      <p:sp>
        <p:nvSpPr>
          <p:cNvPr id="3" name="内容占位符 2"/>
          <p:cNvSpPr>
            <a:spLocks noGrp="1"/>
          </p:cNvSpPr>
          <p:nvPr>
            <p:ph idx="1"/>
          </p:nvPr>
        </p:nvSpPr>
        <p:spPr>
          <a:xfrm>
            <a:off x="1065158" y="1390788"/>
            <a:ext cx="10453742" cy="4513825"/>
          </a:xfrm>
        </p:spPr>
        <p:txBody>
          <a:bodyPr>
            <a:normAutofit/>
          </a:bodyPr>
          <a:lstStyle>
            <a:lvl1pPr marL="0" indent="0">
              <a:lnSpc>
                <a:spcPct val="150000"/>
              </a:lnSpc>
              <a:spcBef>
                <a:spcPts val="0"/>
              </a:spcBef>
              <a:defRPr sz="2000"/>
            </a:lvl1pPr>
            <a:lvl2pPr indent="0">
              <a:lnSpc>
                <a:spcPct val="150000"/>
              </a:lnSpc>
              <a:defRPr sz="2000"/>
            </a:lvl2pPr>
            <a:lvl3pPr indent="0">
              <a:lnSpc>
                <a:spcPct val="150000"/>
              </a:lnSpc>
              <a:defRPr sz="1800"/>
            </a:lvl3pPr>
            <a:lvl4pPr indent="0">
              <a:lnSpc>
                <a:spcPct val="150000"/>
              </a:lnSpc>
              <a:defRPr sz="1600"/>
            </a:lvl4pPr>
            <a:lvl5pPr indent="0">
              <a:lnSpc>
                <a:spcPct val="150000"/>
              </a:lnSpc>
              <a:defRPr sz="16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456B7F3-024D-429A-ABCA-81F64A6B851E}" type="datetimeFigureOut">
              <a:rPr lang="zh-CN" altLang="en-US" smtClean="0"/>
              <a:t>2024/5/15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E17D63-A816-4E6A-BE97-618CAC8BA0E1}" type="slidenum">
              <a:rPr lang="zh-CN" altLang="en-US" smtClean="0"/>
              <a:t>‹#›</a:t>
            </a:fld>
            <a:endParaRPr lang="zh-CN" altLang="en-US"/>
          </a:p>
        </p:txBody>
      </p:sp>
      <p:sp>
        <p:nvSpPr>
          <p:cNvPr id="7" name="矩形 6"/>
          <p:cNvSpPr/>
          <p:nvPr userDrawn="1"/>
        </p:nvSpPr>
        <p:spPr>
          <a:xfrm>
            <a:off x="486137" y="343812"/>
            <a:ext cx="352063" cy="679981"/>
          </a:xfrm>
          <a:prstGeom prst="rect">
            <a:avLst/>
          </a:prstGeom>
          <a:gradFill>
            <a:gsLst>
              <a:gs pos="0">
                <a:srgbClr val="00679C"/>
              </a:gs>
              <a:gs pos="100000">
                <a:srgbClr val="2660AD"/>
              </a:gs>
            </a:gsLst>
            <a:lin ang="12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11" name="直接连接符 10"/>
          <p:cNvCxnSpPr/>
          <p:nvPr userDrawn="1"/>
        </p:nvCxnSpPr>
        <p:spPr>
          <a:xfrm flipV="1">
            <a:off x="1065158" y="1023793"/>
            <a:ext cx="8089874" cy="1"/>
          </a:xfrm>
          <a:prstGeom prst="line">
            <a:avLst/>
          </a:prstGeom>
          <a:ln w="12700">
            <a:solidFill>
              <a:srgbClr val="00679C"/>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userDrawn="1"/>
        </p:nvSpPr>
        <p:spPr>
          <a:xfrm>
            <a:off x="838200" y="6017800"/>
            <a:ext cx="2903731" cy="338554"/>
          </a:xfrm>
          <a:prstGeom prst="rect">
            <a:avLst/>
          </a:prstGeom>
          <a:noFill/>
        </p:spPr>
        <p:txBody>
          <a:bodyPr wrap="square" rtlCol="0">
            <a:spAutoFit/>
          </a:bodyPr>
          <a:lstStyle/>
          <a:p>
            <a:r>
              <a:rPr lang="zh-CN" altLang="en-US" sz="1600" spc="700">
                <a:gradFill flip="none" rotWithShape="1">
                  <a:gsLst>
                    <a:gs pos="0">
                      <a:srgbClr val="2660AD"/>
                    </a:gs>
                    <a:gs pos="100000">
                      <a:srgbClr val="00679C"/>
                    </a:gs>
                  </a:gsLst>
                  <a:lin ang="16200000" scaled="1"/>
                  <a:tileRect/>
                </a:gradFill>
                <a:latin typeface="微软雅黑" panose="020B0503020204020204" pitchFamily="34" charset="-122"/>
                <a:ea typeface="微软雅黑" panose="020B0503020204020204" pitchFamily="34" charset="-122"/>
                <a:cs typeface="阿里巴巴普惠体 Medium" panose="00020600040101010101" pitchFamily="18" charset="-122"/>
              </a:rPr>
              <a:t>明德格物  立己达人</a:t>
            </a:r>
            <a:endParaRPr lang="en-US" altLang="zh-CN" sz="1600" spc="700">
              <a:gradFill flip="none" rotWithShape="1">
                <a:gsLst>
                  <a:gs pos="0">
                    <a:srgbClr val="2660AD"/>
                  </a:gs>
                  <a:gs pos="100000">
                    <a:srgbClr val="00679C"/>
                  </a:gs>
                </a:gsLst>
                <a:lin ang="16200000" scaled="1"/>
                <a:tileRect/>
              </a:gradFill>
              <a:latin typeface="微软雅黑" panose="020B0503020204020204" pitchFamily="34" charset="-122"/>
              <a:ea typeface="微软雅黑" panose="020B0503020204020204" pitchFamily="34" charset="-122"/>
              <a:cs typeface="阿里巴巴普惠体 Medium" panose="00020600040101010101" pitchFamily="18" charset="-122"/>
            </a:endParaRPr>
          </a:p>
        </p:txBody>
      </p:sp>
      <p:pic>
        <p:nvPicPr>
          <p:cNvPr id="16" name="图片 15" descr="图片包含 游戏机&#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59546" y="372457"/>
            <a:ext cx="2259354" cy="537942"/>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065158" y="428558"/>
            <a:ext cx="8089874" cy="595236"/>
          </a:xfrm>
        </p:spPr>
        <p:txBody>
          <a:bodyPr>
            <a:normAutofit/>
          </a:bodyPr>
          <a:lstStyle>
            <a:lvl1pPr>
              <a:defRPr sz="2400"/>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2456B7F3-024D-429A-ABCA-81F64A6B851E}" type="datetimeFigureOut">
              <a:rPr lang="zh-CN" altLang="en-US" smtClean="0"/>
              <a:t>2024/5/15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1E17D63-A816-4E6A-BE97-618CAC8BA0E1}" type="slidenum">
              <a:rPr lang="zh-CN" altLang="en-US" smtClean="0"/>
              <a:t>‹#›</a:t>
            </a:fld>
            <a:endParaRPr lang="zh-CN" altLang="en-US"/>
          </a:p>
        </p:txBody>
      </p:sp>
      <p:sp>
        <p:nvSpPr>
          <p:cNvPr id="7" name="矩形 6"/>
          <p:cNvSpPr/>
          <p:nvPr userDrawn="1"/>
        </p:nvSpPr>
        <p:spPr>
          <a:xfrm>
            <a:off x="486137" y="343812"/>
            <a:ext cx="352063" cy="679981"/>
          </a:xfrm>
          <a:prstGeom prst="rect">
            <a:avLst/>
          </a:prstGeom>
          <a:gradFill>
            <a:gsLst>
              <a:gs pos="0">
                <a:srgbClr val="00679C"/>
              </a:gs>
              <a:gs pos="100000">
                <a:srgbClr val="2660AD"/>
              </a:gs>
            </a:gsLst>
            <a:lin ang="12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8" name="直接连接符 7"/>
          <p:cNvCxnSpPr/>
          <p:nvPr userDrawn="1"/>
        </p:nvCxnSpPr>
        <p:spPr>
          <a:xfrm flipV="1">
            <a:off x="1065158" y="1023793"/>
            <a:ext cx="8089874" cy="1"/>
          </a:xfrm>
          <a:prstGeom prst="line">
            <a:avLst/>
          </a:prstGeom>
          <a:ln w="12700">
            <a:solidFill>
              <a:srgbClr val="00679C"/>
            </a:solidFill>
          </a:ln>
        </p:spPr>
        <p:style>
          <a:lnRef idx="1">
            <a:schemeClr val="accent1"/>
          </a:lnRef>
          <a:fillRef idx="0">
            <a:schemeClr val="accent1"/>
          </a:fillRef>
          <a:effectRef idx="0">
            <a:schemeClr val="accent1"/>
          </a:effectRef>
          <a:fontRef idx="minor">
            <a:schemeClr val="tx1"/>
          </a:fontRef>
        </p:style>
      </p:cxnSp>
      <p:pic>
        <p:nvPicPr>
          <p:cNvPr id="9" name="图片 8" descr="图片包含 游戏机&#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59546" y="372457"/>
            <a:ext cx="2259354" cy="537942"/>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三段式">
    <p:spTree>
      <p:nvGrpSpPr>
        <p:cNvPr id="1" name=""/>
        <p:cNvGrpSpPr/>
        <p:nvPr/>
      </p:nvGrpSpPr>
      <p:grpSpPr>
        <a:xfrm>
          <a:off x="0" y="0"/>
          <a:ext cx="0" cy="0"/>
          <a:chOff x="0" y="0"/>
          <a:chExt cx="0" cy="0"/>
        </a:xfrm>
      </p:grpSpPr>
      <p:sp>
        <p:nvSpPr>
          <p:cNvPr id="2" name="标题 1"/>
          <p:cNvSpPr>
            <a:spLocks noGrp="1"/>
          </p:cNvSpPr>
          <p:nvPr>
            <p:ph type="title"/>
          </p:nvPr>
        </p:nvSpPr>
        <p:spPr>
          <a:xfrm>
            <a:off x="1065158" y="428558"/>
            <a:ext cx="8089874" cy="595236"/>
          </a:xfrm>
        </p:spPr>
        <p:txBody>
          <a:bodyPr>
            <a:normAutofit/>
          </a:bodyPr>
          <a:lstStyle>
            <a:lvl1pPr>
              <a:defRPr sz="2400"/>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2456B7F3-024D-429A-ABCA-81F64A6B851E}" type="datetimeFigureOut">
              <a:rPr lang="zh-CN" altLang="en-US" smtClean="0"/>
              <a:t>2024/5/15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1E17D63-A816-4E6A-BE97-618CAC8BA0E1}" type="slidenum">
              <a:rPr lang="zh-CN" altLang="en-US" smtClean="0"/>
              <a:t>‹#›</a:t>
            </a:fld>
            <a:endParaRPr lang="zh-CN" altLang="en-US"/>
          </a:p>
        </p:txBody>
      </p:sp>
      <p:sp>
        <p:nvSpPr>
          <p:cNvPr id="7" name="矩形 6"/>
          <p:cNvSpPr/>
          <p:nvPr userDrawn="1"/>
        </p:nvSpPr>
        <p:spPr>
          <a:xfrm>
            <a:off x="486137" y="343812"/>
            <a:ext cx="352063" cy="679981"/>
          </a:xfrm>
          <a:prstGeom prst="rect">
            <a:avLst/>
          </a:prstGeom>
          <a:gradFill>
            <a:gsLst>
              <a:gs pos="0">
                <a:srgbClr val="00679C"/>
              </a:gs>
              <a:gs pos="100000">
                <a:srgbClr val="2660AD"/>
              </a:gs>
            </a:gsLst>
            <a:lin ang="12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8" name="直接连接符 7"/>
          <p:cNvCxnSpPr/>
          <p:nvPr userDrawn="1"/>
        </p:nvCxnSpPr>
        <p:spPr>
          <a:xfrm flipV="1">
            <a:off x="1065158" y="1023793"/>
            <a:ext cx="8089874" cy="1"/>
          </a:xfrm>
          <a:prstGeom prst="line">
            <a:avLst/>
          </a:prstGeom>
          <a:ln w="12700">
            <a:solidFill>
              <a:srgbClr val="00679C"/>
            </a:solidFill>
          </a:ln>
        </p:spPr>
        <p:style>
          <a:lnRef idx="1">
            <a:schemeClr val="accent1"/>
          </a:lnRef>
          <a:fillRef idx="0">
            <a:schemeClr val="accent1"/>
          </a:fillRef>
          <a:effectRef idx="0">
            <a:schemeClr val="accent1"/>
          </a:effectRef>
          <a:fontRef idx="minor">
            <a:schemeClr val="tx1"/>
          </a:fontRef>
        </p:style>
      </p:cxnSp>
      <p:pic>
        <p:nvPicPr>
          <p:cNvPr id="9" name="图片 8" descr="图片包含 游戏机&#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59546" y="372457"/>
            <a:ext cx="2259354" cy="537942"/>
          </a:xfrm>
          <a:prstGeom prst="rect">
            <a:avLst/>
          </a:prstGeom>
        </p:spPr>
      </p:pic>
      <p:sp>
        <p:nvSpPr>
          <p:cNvPr id="10" name="文本占位符 9"/>
          <p:cNvSpPr>
            <a:spLocks noGrp="1"/>
          </p:cNvSpPr>
          <p:nvPr>
            <p:ph type="body" sz="quarter" idx="13" hasCustomPrompt="1"/>
          </p:nvPr>
        </p:nvSpPr>
        <p:spPr>
          <a:xfrm>
            <a:off x="1229360" y="2248953"/>
            <a:ext cx="2209800" cy="644525"/>
          </a:xfrm>
        </p:spPr>
        <p:txBody>
          <a:bodyPr/>
          <a:lstStyle>
            <a:lvl1pPr marL="0" indent="0" algn="ctr">
              <a:lnSpc>
                <a:spcPct val="150000"/>
              </a:lnSpc>
              <a:spcBef>
                <a:spcPts val="0"/>
              </a:spcBef>
              <a:buNone/>
              <a:defRPr b="1">
                <a:gradFill>
                  <a:gsLst>
                    <a:gs pos="0">
                      <a:srgbClr val="00679C"/>
                    </a:gs>
                    <a:gs pos="100000">
                      <a:srgbClr val="2660AD"/>
                    </a:gs>
                  </a:gsLst>
                  <a:lin ang="12900000" scaled="0"/>
                </a:gradFill>
              </a:defRPr>
            </a:lvl1pPr>
          </a:lstStyle>
          <a:p>
            <a:pPr lvl="0"/>
            <a:r>
              <a:rPr lang="zh-CN" altLang="en-US" dirty="0"/>
              <a:t>关键词</a:t>
            </a:r>
            <a:r>
              <a:rPr lang="en-US" altLang="zh-CN" dirty="0"/>
              <a:t>1</a:t>
            </a:r>
            <a:endParaRPr lang="zh-CN" altLang="en-US" dirty="0"/>
          </a:p>
        </p:txBody>
      </p:sp>
      <p:sp>
        <p:nvSpPr>
          <p:cNvPr id="12" name="文本占位符 11"/>
          <p:cNvSpPr>
            <a:spLocks noGrp="1"/>
          </p:cNvSpPr>
          <p:nvPr>
            <p:ph type="body" sz="quarter" idx="14" hasCustomPrompt="1"/>
          </p:nvPr>
        </p:nvSpPr>
        <p:spPr>
          <a:xfrm>
            <a:off x="962660" y="3173073"/>
            <a:ext cx="2743200" cy="2621674"/>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关键词内容</a:t>
            </a:r>
          </a:p>
        </p:txBody>
      </p:sp>
      <p:cxnSp>
        <p:nvCxnSpPr>
          <p:cNvPr id="14" name="直接连接符 13"/>
          <p:cNvCxnSpPr>
            <a:cxnSpLocks/>
          </p:cNvCxnSpPr>
          <p:nvPr userDrawn="1"/>
        </p:nvCxnSpPr>
        <p:spPr>
          <a:xfrm>
            <a:off x="4221584" y="2167673"/>
            <a:ext cx="0" cy="4188681"/>
          </a:xfrm>
          <a:prstGeom prst="line">
            <a:avLst/>
          </a:prstGeom>
          <a:ln w="28575">
            <a:gradFill>
              <a:gsLst>
                <a:gs pos="0">
                  <a:srgbClr val="2660AD"/>
                </a:gs>
                <a:gs pos="100000">
                  <a:srgbClr val="0E5D8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5" name="文本占位符 9"/>
          <p:cNvSpPr>
            <a:spLocks noGrp="1"/>
          </p:cNvSpPr>
          <p:nvPr>
            <p:ph type="body" sz="quarter" idx="15" hasCustomPrompt="1"/>
          </p:nvPr>
        </p:nvSpPr>
        <p:spPr>
          <a:xfrm>
            <a:off x="4958080" y="2248953"/>
            <a:ext cx="2209800" cy="644525"/>
          </a:xfrm>
        </p:spPr>
        <p:txBody>
          <a:bodyPr/>
          <a:lstStyle>
            <a:lvl1pPr marL="0" indent="0" algn="ctr">
              <a:lnSpc>
                <a:spcPct val="150000"/>
              </a:lnSpc>
              <a:spcBef>
                <a:spcPts val="0"/>
              </a:spcBef>
              <a:buNone/>
              <a:defRPr b="1">
                <a:gradFill>
                  <a:gsLst>
                    <a:gs pos="0">
                      <a:srgbClr val="00679C"/>
                    </a:gs>
                    <a:gs pos="100000">
                      <a:srgbClr val="2660AD"/>
                    </a:gs>
                  </a:gsLst>
                  <a:lin ang="12900000" scaled="0"/>
                </a:gradFill>
              </a:defRPr>
            </a:lvl1pPr>
          </a:lstStyle>
          <a:p>
            <a:pPr lvl="0"/>
            <a:r>
              <a:rPr lang="zh-CN" altLang="en-US" dirty="0"/>
              <a:t>关键词</a:t>
            </a:r>
            <a:r>
              <a:rPr lang="en-US" altLang="zh-CN" dirty="0"/>
              <a:t>1</a:t>
            </a:r>
            <a:endParaRPr lang="zh-CN" altLang="en-US" dirty="0"/>
          </a:p>
        </p:txBody>
      </p:sp>
      <p:sp>
        <p:nvSpPr>
          <p:cNvPr id="16" name="文本占位符 11"/>
          <p:cNvSpPr>
            <a:spLocks noGrp="1"/>
          </p:cNvSpPr>
          <p:nvPr>
            <p:ph type="body" sz="quarter" idx="16" hasCustomPrompt="1"/>
          </p:nvPr>
        </p:nvSpPr>
        <p:spPr>
          <a:xfrm>
            <a:off x="4691380" y="3173073"/>
            <a:ext cx="2743200" cy="2621674"/>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关键词内容</a:t>
            </a:r>
          </a:p>
        </p:txBody>
      </p:sp>
      <p:sp>
        <p:nvSpPr>
          <p:cNvPr id="19" name="文本占位符 9"/>
          <p:cNvSpPr>
            <a:spLocks noGrp="1"/>
          </p:cNvSpPr>
          <p:nvPr>
            <p:ph type="body" sz="quarter" idx="17" hasCustomPrompt="1"/>
          </p:nvPr>
        </p:nvSpPr>
        <p:spPr>
          <a:xfrm>
            <a:off x="8679389" y="2248953"/>
            <a:ext cx="2209800" cy="644525"/>
          </a:xfrm>
        </p:spPr>
        <p:txBody>
          <a:bodyPr/>
          <a:lstStyle>
            <a:lvl1pPr marL="0" indent="0" algn="ctr">
              <a:lnSpc>
                <a:spcPct val="150000"/>
              </a:lnSpc>
              <a:spcBef>
                <a:spcPts val="0"/>
              </a:spcBef>
              <a:buNone/>
              <a:defRPr b="1">
                <a:gradFill>
                  <a:gsLst>
                    <a:gs pos="0">
                      <a:srgbClr val="00679C"/>
                    </a:gs>
                    <a:gs pos="100000">
                      <a:srgbClr val="2660AD"/>
                    </a:gs>
                  </a:gsLst>
                  <a:lin ang="12900000" scaled="0"/>
                </a:gradFill>
              </a:defRPr>
            </a:lvl1pPr>
          </a:lstStyle>
          <a:p>
            <a:pPr lvl="0"/>
            <a:r>
              <a:rPr lang="zh-CN" altLang="en-US" dirty="0"/>
              <a:t>关键词</a:t>
            </a:r>
            <a:r>
              <a:rPr lang="en-US" altLang="zh-CN" dirty="0"/>
              <a:t>1</a:t>
            </a:r>
            <a:endParaRPr lang="zh-CN" altLang="en-US" dirty="0"/>
          </a:p>
        </p:txBody>
      </p:sp>
      <p:sp>
        <p:nvSpPr>
          <p:cNvPr id="20" name="文本占位符 11"/>
          <p:cNvSpPr>
            <a:spLocks noGrp="1"/>
          </p:cNvSpPr>
          <p:nvPr>
            <p:ph type="body" sz="quarter" idx="18" hasCustomPrompt="1"/>
          </p:nvPr>
        </p:nvSpPr>
        <p:spPr>
          <a:xfrm>
            <a:off x="8412689" y="3173073"/>
            <a:ext cx="2743200" cy="2621674"/>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关键词内容</a:t>
            </a:r>
          </a:p>
        </p:txBody>
      </p:sp>
      <p:cxnSp>
        <p:nvCxnSpPr>
          <p:cNvPr id="24" name="直接连接符 23"/>
          <p:cNvCxnSpPr>
            <a:cxnSpLocks/>
          </p:cNvCxnSpPr>
          <p:nvPr userDrawn="1"/>
        </p:nvCxnSpPr>
        <p:spPr>
          <a:xfrm>
            <a:off x="7971426" y="2167673"/>
            <a:ext cx="0" cy="4188681"/>
          </a:xfrm>
          <a:prstGeom prst="line">
            <a:avLst/>
          </a:prstGeom>
          <a:ln w="28575">
            <a:gradFill>
              <a:gsLst>
                <a:gs pos="0">
                  <a:srgbClr val="2660AD"/>
                </a:gs>
                <a:gs pos="100000">
                  <a:srgbClr val="0E5D86"/>
                </a:gs>
              </a:gsLst>
              <a:lin ang="54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文对比">
    <p:spTree>
      <p:nvGrpSpPr>
        <p:cNvPr id="1" name=""/>
        <p:cNvGrpSpPr/>
        <p:nvPr/>
      </p:nvGrpSpPr>
      <p:grpSpPr>
        <a:xfrm>
          <a:off x="0" y="0"/>
          <a:ext cx="0" cy="0"/>
          <a:chOff x="0" y="0"/>
          <a:chExt cx="0" cy="0"/>
        </a:xfrm>
      </p:grpSpPr>
      <p:sp>
        <p:nvSpPr>
          <p:cNvPr id="2" name="标题 1"/>
          <p:cNvSpPr>
            <a:spLocks noGrp="1"/>
          </p:cNvSpPr>
          <p:nvPr>
            <p:ph type="title"/>
          </p:nvPr>
        </p:nvSpPr>
        <p:spPr>
          <a:xfrm>
            <a:off x="1065158" y="428558"/>
            <a:ext cx="8089874" cy="595236"/>
          </a:xfrm>
        </p:spPr>
        <p:txBody>
          <a:bodyPr>
            <a:normAutofit/>
          </a:bodyPr>
          <a:lstStyle>
            <a:lvl1pPr>
              <a:defRPr sz="2400"/>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2456B7F3-024D-429A-ABCA-81F64A6B851E}" type="datetimeFigureOut">
              <a:rPr lang="zh-CN" altLang="en-US" smtClean="0"/>
              <a:t>2024/5/15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1E17D63-A816-4E6A-BE97-618CAC8BA0E1}" type="slidenum">
              <a:rPr lang="zh-CN" altLang="en-US" smtClean="0"/>
              <a:t>‹#›</a:t>
            </a:fld>
            <a:endParaRPr lang="zh-CN" altLang="en-US"/>
          </a:p>
        </p:txBody>
      </p:sp>
      <p:sp>
        <p:nvSpPr>
          <p:cNvPr id="7" name="矩形 6"/>
          <p:cNvSpPr/>
          <p:nvPr userDrawn="1"/>
        </p:nvSpPr>
        <p:spPr>
          <a:xfrm>
            <a:off x="486137" y="343812"/>
            <a:ext cx="352063" cy="679981"/>
          </a:xfrm>
          <a:prstGeom prst="rect">
            <a:avLst/>
          </a:prstGeom>
          <a:gradFill>
            <a:gsLst>
              <a:gs pos="0">
                <a:srgbClr val="00679C"/>
              </a:gs>
              <a:gs pos="100000">
                <a:srgbClr val="2660AD"/>
              </a:gs>
            </a:gsLst>
            <a:lin ang="12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8" name="直接连接符 7"/>
          <p:cNvCxnSpPr/>
          <p:nvPr userDrawn="1"/>
        </p:nvCxnSpPr>
        <p:spPr>
          <a:xfrm flipV="1">
            <a:off x="1065158" y="1023793"/>
            <a:ext cx="8089874" cy="1"/>
          </a:xfrm>
          <a:prstGeom prst="line">
            <a:avLst/>
          </a:prstGeom>
          <a:ln w="12700">
            <a:solidFill>
              <a:srgbClr val="00679C"/>
            </a:solidFill>
          </a:ln>
        </p:spPr>
        <p:style>
          <a:lnRef idx="1">
            <a:schemeClr val="accent1"/>
          </a:lnRef>
          <a:fillRef idx="0">
            <a:schemeClr val="accent1"/>
          </a:fillRef>
          <a:effectRef idx="0">
            <a:schemeClr val="accent1"/>
          </a:effectRef>
          <a:fontRef idx="minor">
            <a:schemeClr val="tx1"/>
          </a:fontRef>
        </p:style>
      </p:cxnSp>
      <p:pic>
        <p:nvPicPr>
          <p:cNvPr id="9" name="图片 8" descr="图片包含 游戏机&#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59546" y="372457"/>
            <a:ext cx="2259354" cy="537942"/>
          </a:xfrm>
          <a:prstGeom prst="rect">
            <a:avLst/>
          </a:prstGeom>
        </p:spPr>
      </p:pic>
      <p:sp>
        <p:nvSpPr>
          <p:cNvPr id="10" name="图片占位符 9"/>
          <p:cNvSpPr>
            <a:spLocks noGrp="1"/>
          </p:cNvSpPr>
          <p:nvPr>
            <p:ph type="pic" sz="quarter" idx="13"/>
          </p:nvPr>
        </p:nvSpPr>
        <p:spPr>
          <a:xfrm>
            <a:off x="1065158" y="1474787"/>
            <a:ext cx="2930525" cy="4359275"/>
          </a:xfrm>
        </p:spPr>
        <p:txBody>
          <a:bodyPr/>
          <a:lstStyle/>
          <a:p>
            <a:r>
              <a:rPr lang="zh-CN" altLang="en-US" dirty="0"/>
              <a:t>单击图标添加图片</a:t>
            </a:r>
          </a:p>
        </p:txBody>
      </p:sp>
      <p:sp>
        <p:nvSpPr>
          <p:cNvPr id="11" name="文本占位符 9"/>
          <p:cNvSpPr>
            <a:spLocks noGrp="1"/>
          </p:cNvSpPr>
          <p:nvPr>
            <p:ph type="body" sz="quarter" idx="14" hasCustomPrompt="1"/>
          </p:nvPr>
        </p:nvSpPr>
        <p:spPr>
          <a:xfrm>
            <a:off x="4588380" y="1793830"/>
            <a:ext cx="2209800" cy="644525"/>
          </a:xfrm>
        </p:spPr>
        <p:txBody>
          <a:bodyPr>
            <a:noAutofit/>
          </a:bodyPr>
          <a:lstStyle>
            <a:lvl1pPr marL="0" indent="0" algn="l">
              <a:lnSpc>
                <a:spcPct val="150000"/>
              </a:lnSpc>
              <a:spcBef>
                <a:spcPts val="0"/>
              </a:spcBef>
              <a:buNone/>
              <a:defRPr sz="2400" b="1">
                <a:gradFill>
                  <a:gsLst>
                    <a:gs pos="0">
                      <a:srgbClr val="00679C"/>
                    </a:gs>
                    <a:gs pos="100000">
                      <a:srgbClr val="2660AD"/>
                    </a:gs>
                  </a:gsLst>
                  <a:lin ang="12900000" scaled="0"/>
                </a:gradFill>
              </a:defRPr>
            </a:lvl1pPr>
          </a:lstStyle>
          <a:p>
            <a:pPr lvl="0"/>
            <a:r>
              <a:rPr lang="zh-CN" altLang="en-US" dirty="0"/>
              <a:t>关键词</a:t>
            </a:r>
            <a:r>
              <a:rPr lang="en-US" altLang="zh-CN" dirty="0"/>
              <a:t>1</a:t>
            </a:r>
            <a:endParaRPr lang="zh-CN" altLang="en-US" dirty="0"/>
          </a:p>
        </p:txBody>
      </p:sp>
      <p:sp>
        <p:nvSpPr>
          <p:cNvPr id="12" name="文本占位符 11"/>
          <p:cNvSpPr>
            <a:spLocks noGrp="1"/>
          </p:cNvSpPr>
          <p:nvPr>
            <p:ph type="body" sz="quarter" idx="15" hasCustomPrompt="1"/>
          </p:nvPr>
        </p:nvSpPr>
        <p:spPr>
          <a:xfrm>
            <a:off x="4588380" y="2671297"/>
            <a:ext cx="6113832" cy="857747"/>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关键词内容</a:t>
            </a:r>
          </a:p>
        </p:txBody>
      </p:sp>
      <p:sp>
        <p:nvSpPr>
          <p:cNvPr id="13" name="文本占位符 11"/>
          <p:cNvSpPr>
            <a:spLocks noGrp="1"/>
          </p:cNvSpPr>
          <p:nvPr>
            <p:ph type="body" sz="quarter" idx="16" hasCustomPrompt="1"/>
          </p:nvPr>
        </p:nvSpPr>
        <p:spPr>
          <a:xfrm>
            <a:off x="4588380" y="4615175"/>
            <a:ext cx="6113832" cy="857747"/>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关键词内容</a:t>
            </a:r>
          </a:p>
        </p:txBody>
      </p:sp>
      <p:sp>
        <p:nvSpPr>
          <p:cNvPr id="14" name="文本占位符 9"/>
          <p:cNvSpPr>
            <a:spLocks noGrp="1"/>
          </p:cNvSpPr>
          <p:nvPr>
            <p:ph type="body" sz="quarter" idx="17" hasCustomPrompt="1"/>
          </p:nvPr>
        </p:nvSpPr>
        <p:spPr>
          <a:xfrm>
            <a:off x="4588380" y="3715852"/>
            <a:ext cx="2209800" cy="644525"/>
          </a:xfrm>
        </p:spPr>
        <p:txBody>
          <a:bodyPr>
            <a:noAutofit/>
          </a:bodyPr>
          <a:lstStyle>
            <a:lvl1pPr marL="0" indent="0" algn="l">
              <a:lnSpc>
                <a:spcPct val="150000"/>
              </a:lnSpc>
              <a:spcBef>
                <a:spcPts val="0"/>
              </a:spcBef>
              <a:buNone/>
              <a:defRPr sz="2400" b="1">
                <a:gradFill>
                  <a:gsLst>
                    <a:gs pos="0">
                      <a:srgbClr val="00679C"/>
                    </a:gs>
                    <a:gs pos="100000">
                      <a:srgbClr val="2660AD"/>
                    </a:gs>
                  </a:gsLst>
                  <a:lin ang="12900000" scaled="0"/>
                </a:gradFill>
              </a:defRPr>
            </a:lvl1pPr>
          </a:lstStyle>
          <a:p>
            <a:pPr lvl="0"/>
            <a:r>
              <a:rPr lang="zh-CN" altLang="en-US" dirty="0"/>
              <a:t>关键词</a:t>
            </a:r>
            <a:r>
              <a:rPr lang="en-US" altLang="zh-CN" dirty="0"/>
              <a:t>2</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56B7F3-024D-429A-ABCA-81F64A6B851E}" type="datetimeFigureOut">
              <a:rPr lang="zh-CN" altLang="en-US" smtClean="0"/>
              <a:t>2024/5/15</a:t>
            </a:fld>
            <a:endParaRPr lang="zh-CN" altLang="en-US"/>
          </a:p>
        </p:txBody>
      </p:sp>
      <p:sp>
        <p:nvSpPr>
          <p:cNvPr id="5" name="页脚占位符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E17D63-A816-4E6A-BE97-618CAC8BA0E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 Id="rId9" Type="http://schemas.openxmlformats.org/officeDocument/2006/relationships/image" Target="../media/image29.png"/></Relationships>
</file>

<file path=ppt/slides/_rels/slide18.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tags" Target="../tags/tag27.xml"/><Relationship Id="rId21" Type="http://schemas.openxmlformats.org/officeDocument/2006/relationships/tags" Target="../tags/tag22.xml"/><Relationship Id="rId34" Type="http://schemas.openxmlformats.org/officeDocument/2006/relationships/tags" Target="../tags/tag35.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tags" Target="../tags/tag26.xml"/><Relationship Id="rId33" Type="http://schemas.openxmlformats.org/officeDocument/2006/relationships/tags" Target="../tags/tag34.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29" Type="http://schemas.openxmlformats.org/officeDocument/2006/relationships/tags" Target="../tags/tag30.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tags" Target="../tags/tag25.xml"/><Relationship Id="rId32" Type="http://schemas.openxmlformats.org/officeDocument/2006/relationships/tags" Target="../tags/tag33.xml"/><Relationship Id="rId37" Type="http://schemas.openxmlformats.org/officeDocument/2006/relationships/image" Target="../media/image5.png"/><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tags" Target="../tags/tag24.xml"/><Relationship Id="rId28" Type="http://schemas.openxmlformats.org/officeDocument/2006/relationships/tags" Target="../tags/tag29.xml"/><Relationship Id="rId36" Type="http://schemas.openxmlformats.org/officeDocument/2006/relationships/notesSlide" Target="../notesSlides/notesSlide4.xml"/><Relationship Id="rId10" Type="http://schemas.openxmlformats.org/officeDocument/2006/relationships/tags" Target="../tags/tag11.xml"/><Relationship Id="rId19" Type="http://schemas.openxmlformats.org/officeDocument/2006/relationships/tags" Target="../tags/tag20.xml"/><Relationship Id="rId31" Type="http://schemas.openxmlformats.org/officeDocument/2006/relationships/tags" Target="../tags/tag32.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 Id="rId27" Type="http://schemas.openxmlformats.org/officeDocument/2006/relationships/tags" Target="../tags/tag28.xml"/><Relationship Id="rId30" Type="http://schemas.openxmlformats.org/officeDocument/2006/relationships/tags" Target="../tags/tag31.xml"/><Relationship Id="rId35" Type="http://schemas.openxmlformats.org/officeDocument/2006/relationships/slideLayout" Target="../slideLayouts/slideLayout6.xml"/><Relationship Id="rId8" Type="http://schemas.openxmlformats.org/officeDocument/2006/relationships/tags" Target="../tags/tag9.xml"/><Relationship Id="rId3" Type="http://schemas.openxmlformats.org/officeDocument/2006/relationships/tags" Target="../tags/tag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38200" y="2217715"/>
            <a:ext cx="10651490" cy="1018880"/>
          </a:xfrm>
          <a:noFill/>
          <a:ln w="38100" cap="rnd" cmpd="tri">
            <a:noFill/>
            <a:bevel/>
            <a:extLst>
              <a:ext uri="{C807C97D-BFC1-408E-A445-0C87EB9F89A2}">
                <ask:lineSketchStyleProps xmlns:ask="http://schemas.microsoft.com/office/drawing/2018/sketchyshapes" sd="1219033472">
                  <a:custGeom>
                    <a:avLst/>
                    <a:gdLst>
                      <a:gd name="connsiteX0" fmla="*/ 0 w 10651490"/>
                      <a:gd name="connsiteY0" fmla="*/ 0 h 1018880"/>
                      <a:gd name="connsiteX1" fmla="*/ 485235 w 10651490"/>
                      <a:gd name="connsiteY1" fmla="*/ 0 h 1018880"/>
                      <a:gd name="connsiteX2" fmla="*/ 757439 w 10651490"/>
                      <a:gd name="connsiteY2" fmla="*/ 0 h 1018880"/>
                      <a:gd name="connsiteX3" fmla="*/ 1562219 w 10651490"/>
                      <a:gd name="connsiteY3" fmla="*/ 0 h 1018880"/>
                      <a:gd name="connsiteX4" fmla="*/ 2047453 w 10651490"/>
                      <a:gd name="connsiteY4" fmla="*/ 0 h 1018880"/>
                      <a:gd name="connsiteX5" fmla="*/ 2532688 w 10651490"/>
                      <a:gd name="connsiteY5" fmla="*/ 0 h 1018880"/>
                      <a:gd name="connsiteX6" fmla="*/ 3337467 w 10651490"/>
                      <a:gd name="connsiteY6" fmla="*/ 0 h 1018880"/>
                      <a:gd name="connsiteX7" fmla="*/ 3716187 w 10651490"/>
                      <a:gd name="connsiteY7" fmla="*/ 0 h 1018880"/>
                      <a:gd name="connsiteX8" fmla="*/ 4520966 w 10651490"/>
                      <a:gd name="connsiteY8" fmla="*/ 0 h 1018880"/>
                      <a:gd name="connsiteX9" fmla="*/ 5325745 w 10651490"/>
                      <a:gd name="connsiteY9" fmla="*/ 0 h 1018880"/>
                      <a:gd name="connsiteX10" fmla="*/ 5917494 w 10651490"/>
                      <a:gd name="connsiteY10" fmla="*/ 0 h 1018880"/>
                      <a:gd name="connsiteX11" fmla="*/ 6722274 w 10651490"/>
                      <a:gd name="connsiteY11" fmla="*/ 0 h 1018880"/>
                      <a:gd name="connsiteX12" fmla="*/ 7207508 w 10651490"/>
                      <a:gd name="connsiteY12" fmla="*/ 0 h 1018880"/>
                      <a:gd name="connsiteX13" fmla="*/ 7692743 w 10651490"/>
                      <a:gd name="connsiteY13" fmla="*/ 0 h 1018880"/>
                      <a:gd name="connsiteX14" fmla="*/ 8391007 w 10651490"/>
                      <a:gd name="connsiteY14" fmla="*/ 0 h 1018880"/>
                      <a:gd name="connsiteX15" fmla="*/ 8876242 w 10651490"/>
                      <a:gd name="connsiteY15" fmla="*/ 0 h 1018880"/>
                      <a:gd name="connsiteX16" fmla="*/ 9681021 w 10651490"/>
                      <a:gd name="connsiteY16" fmla="*/ 0 h 1018880"/>
                      <a:gd name="connsiteX17" fmla="*/ 10651490 w 10651490"/>
                      <a:gd name="connsiteY17" fmla="*/ 0 h 1018880"/>
                      <a:gd name="connsiteX18" fmla="*/ 10651490 w 10651490"/>
                      <a:gd name="connsiteY18" fmla="*/ 509440 h 1018880"/>
                      <a:gd name="connsiteX19" fmla="*/ 10651490 w 10651490"/>
                      <a:gd name="connsiteY19" fmla="*/ 1018880 h 1018880"/>
                      <a:gd name="connsiteX20" fmla="*/ 10379285 w 10651490"/>
                      <a:gd name="connsiteY20" fmla="*/ 1018880 h 1018880"/>
                      <a:gd name="connsiteX21" fmla="*/ 9574506 w 10651490"/>
                      <a:gd name="connsiteY21" fmla="*/ 1018880 h 1018880"/>
                      <a:gd name="connsiteX22" fmla="*/ 8982757 w 10651490"/>
                      <a:gd name="connsiteY22" fmla="*/ 1018880 h 1018880"/>
                      <a:gd name="connsiteX23" fmla="*/ 8604037 w 10651490"/>
                      <a:gd name="connsiteY23" fmla="*/ 1018880 h 1018880"/>
                      <a:gd name="connsiteX24" fmla="*/ 8012287 w 10651490"/>
                      <a:gd name="connsiteY24" fmla="*/ 1018880 h 1018880"/>
                      <a:gd name="connsiteX25" fmla="*/ 7740083 w 10651490"/>
                      <a:gd name="connsiteY25" fmla="*/ 1018880 h 1018880"/>
                      <a:gd name="connsiteX26" fmla="*/ 7467878 w 10651490"/>
                      <a:gd name="connsiteY26" fmla="*/ 1018880 h 1018880"/>
                      <a:gd name="connsiteX27" fmla="*/ 6876129 w 10651490"/>
                      <a:gd name="connsiteY27" fmla="*/ 1018880 h 1018880"/>
                      <a:gd name="connsiteX28" fmla="*/ 6497409 w 10651490"/>
                      <a:gd name="connsiteY28" fmla="*/ 1018880 h 1018880"/>
                      <a:gd name="connsiteX29" fmla="*/ 5799145 w 10651490"/>
                      <a:gd name="connsiteY29" fmla="*/ 1018880 h 1018880"/>
                      <a:gd name="connsiteX30" fmla="*/ 5420425 w 10651490"/>
                      <a:gd name="connsiteY30" fmla="*/ 1018880 h 1018880"/>
                      <a:gd name="connsiteX31" fmla="*/ 4722161 w 10651490"/>
                      <a:gd name="connsiteY31" fmla="*/ 1018880 h 1018880"/>
                      <a:gd name="connsiteX32" fmla="*/ 4449956 w 10651490"/>
                      <a:gd name="connsiteY32" fmla="*/ 1018880 h 1018880"/>
                      <a:gd name="connsiteX33" fmla="*/ 3751691 w 10651490"/>
                      <a:gd name="connsiteY33" fmla="*/ 1018880 h 1018880"/>
                      <a:gd name="connsiteX34" fmla="*/ 3372972 w 10651490"/>
                      <a:gd name="connsiteY34" fmla="*/ 1018880 h 1018880"/>
                      <a:gd name="connsiteX35" fmla="*/ 3100767 w 10651490"/>
                      <a:gd name="connsiteY35" fmla="*/ 1018880 h 1018880"/>
                      <a:gd name="connsiteX36" fmla="*/ 2722047 w 10651490"/>
                      <a:gd name="connsiteY36" fmla="*/ 1018880 h 1018880"/>
                      <a:gd name="connsiteX37" fmla="*/ 2023783 w 10651490"/>
                      <a:gd name="connsiteY37" fmla="*/ 1018880 h 1018880"/>
                      <a:gd name="connsiteX38" fmla="*/ 1645063 w 10651490"/>
                      <a:gd name="connsiteY38" fmla="*/ 1018880 h 1018880"/>
                      <a:gd name="connsiteX39" fmla="*/ 1372859 w 10651490"/>
                      <a:gd name="connsiteY39" fmla="*/ 1018880 h 1018880"/>
                      <a:gd name="connsiteX40" fmla="*/ 994139 w 10651490"/>
                      <a:gd name="connsiteY40" fmla="*/ 1018880 h 1018880"/>
                      <a:gd name="connsiteX41" fmla="*/ 508905 w 10651490"/>
                      <a:gd name="connsiteY41" fmla="*/ 1018880 h 1018880"/>
                      <a:gd name="connsiteX42" fmla="*/ 0 w 10651490"/>
                      <a:gd name="connsiteY42" fmla="*/ 1018880 h 1018880"/>
                      <a:gd name="connsiteX43" fmla="*/ 0 w 10651490"/>
                      <a:gd name="connsiteY43" fmla="*/ 529818 h 1018880"/>
                      <a:gd name="connsiteX44" fmla="*/ 0 w 10651490"/>
                      <a:gd name="connsiteY44" fmla="*/ 0 h 1018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651490" h="1018880" extrusionOk="0">
                        <a:moveTo>
                          <a:pt x="0" y="0"/>
                        </a:moveTo>
                        <a:cubicBezTo>
                          <a:pt x="152366" y="-10637"/>
                          <a:pt x="270264" y="21947"/>
                          <a:pt x="485235" y="0"/>
                        </a:cubicBezTo>
                        <a:cubicBezTo>
                          <a:pt x="700206" y="-21947"/>
                          <a:pt x="653289" y="4257"/>
                          <a:pt x="757439" y="0"/>
                        </a:cubicBezTo>
                        <a:cubicBezTo>
                          <a:pt x="861589" y="-4257"/>
                          <a:pt x="1177329" y="12087"/>
                          <a:pt x="1562219" y="0"/>
                        </a:cubicBezTo>
                        <a:cubicBezTo>
                          <a:pt x="1947109" y="-12087"/>
                          <a:pt x="1864663" y="34074"/>
                          <a:pt x="2047453" y="0"/>
                        </a:cubicBezTo>
                        <a:cubicBezTo>
                          <a:pt x="2230243" y="-34074"/>
                          <a:pt x="2337947" y="18698"/>
                          <a:pt x="2532688" y="0"/>
                        </a:cubicBezTo>
                        <a:cubicBezTo>
                          <a:pt x="2727430" y="-18698"/>
                          <a:pt x="2981124" y="26718"/>
                          <a:pt x="3337467" y="0"/>
                        </a:cubicBezTo>
                        <a:cubicBezTo>
                          <a:pt x="3693810" y="-26718"/>
                          <a:pt x="3608209" y="8753"/>
                          <a:pt x="3716187" y="0"/>
                        </a:cubicBezTo>
                        <a:cubicBezTo>
                          <a:pt x="3824165" y="-8753"/>
                          <a:pt x="4292202" y="868"/>
                          <a:pt x="4520966" y="0"/>
                        </a:cubicBezTo>
                        <a:cubicBezTo>
                          <a:pt x="4749730" y="-868"/>
                          <a:pt x="5132655" y="29296"/>
                          <a:pt x="5325745" y="0"/>
                        </a:cubicBezTo>
                        <a:cubicBezTo>
                          <a:pt x="5518835" y="-29296"/>
                          <a:pt x="5627035" y="49870"/>
                          <a:pt x="5917494" y="0"/>
                        </a:cubicBezTo>
                        <a:cubicBezTo>
                          <a:pt x="6207953" y="-49870"/>
                          <a:pt x="6543592" y="51861"/>
                          <a:pt x="6722274" y="0"/>
                        </a:cubicBezTo>
                        <a:cubicBezTo>
                          <a:pt x="6900956" y="-51861"/>
                          <a:pt x="6996323" y="33140"/>
                          <a:pt x="7207508" y="0"/>
                        </a:cubicBezTo>
                        <a:cubicBezTo>
                          <a:pt x="7418693" y="-33140"/>
                          <a:pt x="7513837" y="10165"/>
                          <a:pt x="7692743" y="0"/>
                        </a:cubicBezTo>
                        <a:cubicBezTo>
                          <a:pt x="7871650" y="-10165"/>
                          <a:pt x="8130666" y="63161"/>
                          <a:pt x="8391007" y="0"/>
                        </a:cubicBezTo>
                        <a:cubicBezTo>
                          <a:pt x="8651348" y="-63161"/>
                          <a:pt x="8717703" y="55722"/>
                          <a:pt x="8876242" y="0"/>
                        </a:cubicBezTo>
                        <a:cubicBezTo>
                          <a:pt x="9034782" y="-55722"/>
                          <a:pt x="9511020" y="4037"/>
                          <a:pt x="9681021" y="0"/>
                        </a:cubicBezTo>
                        <a:cubicBezTo>
                          <a:pt x="9851022" y="-4037"/>
                          <a:pt x="10219814" y="60068"/>
                          <a:pt x="10651490" y="0"/>
                        </a:cubicBezTo>
                        <a:cubicBezTo>
                          <a:pt x="10669035" y="183026"/>
                          <a:pt x="10595271" y="260948"/>
                          <a:pt x="10651490" y="509440"/>
                        </a:cubicBezTo>
                        <a:cubicBezTo>
                          <a:pt x="10707709" y="757932"/>
                          <a:pt x="10649289" y="793611"/>
                          <a:pt x="10651490" y="1018880"/>
                        </a:cubicBezTo>
                        <a:cubicBezTo>
                          <a:pt x="10585214" y="1023038"/>
                          <a:pt x="10462186" y="1007082"/>
                          <a:pt x="10379285" y="1018880"/>
                        </a:cubicBezTo>
                        <a:cubicBezTo>
                          <a:pt x="10296384" y="1030678"/>
                          <a:pt x="9757146" y="991896"/>
                          <a:pt x="9574506" y="1018880"/>
                        </a:cubicBezTo>
                        <a:cubicBezTo>
                          <a:pt x="9391866" y="1045864"/>
                          <a:pt x="9276363" y="996292"/>
                          <a:pt x="8982757" y="1018880"/>
                        </a:cubicBezTo>
                        <a:cubicBezTo>
                          <a:pt x="8689151" y="1041468"/>
                          <a:pt x="8749291" y="999901"/>
                          <a:pt x="8604037" y="1018880"/>
                        </a:cubicBezTo>
                        <a:cubicBezTo>
                          <a:pt x="8458783" y="1037859"/>
                          <a:pt x="8192834" y="1003506"/>
                          <a:pt x="8012287" y="1018880"/>
                        </a:cubicBezTo>
                        <a:cubicBezTo>
                          <a:pt x="7831740" y="1034254"/>
                          <a:pt x="7853644" y="994985"/>
                          <a:pt x="7740083" y="1018880"/>
                        </a:cubicBezTo>
                        <a:cubicBezTo>
                          <a:pt x="7626522" y="1042775"/>
                          <a:pt x="7536292" y="991629"/>
                          <a:pt x="7467878" y="1018880"/>
                        </a:cubicBezTo>
                        <a:cubicBezTo>
                          <a:pt x="7399465" y="1046131"/>
                          <a:pt x="7158375" y="1005007"/>
                          <a:pt x="6876129" y="1018880"/>
                        </a:cubicBezTo>
                        <a:cubicBezTo>
                          <a:pt x="6593883" y="1032753"/>
                          <a:pt x="6669273" y="1000944"/>
                          <a:pt x="6497409" y="1018880"/>
                        </a:cubicBezTo>
                        <a:cubicBezTo>
                          <a:pt x="6325545" y="1036816"/>
                          <a:pt x="5989263" y="943575"/>
                          <a:pt x="5799145" y="1018880"/>
                        </a:cubicBezTo>
                        <a:cubicBezTo>
                          <a:pt x="5609027" y="1094185"/>
                          <a:pt x="5606670" y="1007942"/>
                          <a:pt x="5420425" y="1018880"/>
                        </a:cubicBezTo>
                        <a:cubicBezTo>
                          <a:pt x="5234180" y="1029818"/>
                          <a:pt x="4902269" y="940411"/>
                          <a:pt x="4722161" y="1018880"/>
                        </a:cubicBezTo>
                        <a:cubicBezTo>
                          <a:pt x="4542053" y="1097349"/>
                          <a:pt x="4524900" y="990269"/>
                          <a:pt x="4449956" y="1018880"/>
                        </a:cubicBezTo>
                        <a:cubicBezTo>
                          <a:pt x="4375012" y="1047491"/>
                          <a:pt x="4032910" y="1004149"/>
                          <a:pt x="3751691" y="1018880"/>
                        </a:cubicBezTo>
                        <a:cubicBezTo>
                          <a:pt x="3470473" y="1033611"/>
                          <a:pt x="3453904" y="992065"/>
                          <a:pt x="3372972" y="1018880"/>
                        </a:cubicBezTo>
                        <a:cubicBezTo>
                          <a:pt x="3292040" y="1045695"/>
                          <a:pt x="3192258" y="1003990"/>
                          <a:pt x="3100767" y="1018880"/>
                        </a:cubicBezTo>
                        <a:cubicBezTo>
                          <a:pt x="3009276" y="1033770"/>
                          <a:pt x="2883816" y="996845"/>
                          <a:pt x="2722047" y="1018880"/>
                        </a:cubicBezTo>
                        <a:cubicBezTo>
                          <a:pt x="2560278" y="1040915"/>
                          <a:pt x="2369683" y="998853"/>
                          <a:pt x="2023783" y="1018880"/>
                        </a:cubicBezTo>
                        <a:cubicBezTo>
                          <a:pt x="1677883" y="1038907"/>
                          <a:pt x="1746017" y="982434"/>
                          <a:pt x="1645063" y="1018880"/>
                        </a:cubicBezTo>
                        <a:cubicBezTo>
                          <a:pt x="1544109" y="1055326"/>
                          <a:pt x="1474020" y="1000686"/>
                          <a:pt x="1372859" y="1018880"/>
                        </a:cubicBezTo>
                        <a:cubicBezTo>
                          <a:pt x="1271698" y="1037074"/>
                          <a:pt x="1102509" y="988996"/>
                          <a:pt x="994139" y="1018880"/>
                        </a:cubicBezTo>
                        <a:cubicBezTo>
                          <a:pt x="885769" y="1048764"/>
                          <a:pt x="699172" y="961018"/>
                          <a:pt x="508905" y="1018880"/>
                        </a:cubicBezTo>
                        <a:cubicBezTo>
                          <a:pt x="318638" y="1076742"/>
                          <a:pt x="105633" y="1018550"/>
                          <a:pt x="0" y="1018880"/>
                        </a:cubicBezTo>
                        <a:cubicBezTo>
                          <a:pt x="-1191" y="807189"/>
                          <a:pt x="4546" y="683091"/>
                          <a:pt x="0" y="529818"/>
                        </a:cubicBezTo>
                        <a:cubicBezTo>
                          <a:pt x="-4546" y="376545"/>
                          <a:pt x="38098" y="179307"/>
                          <a:pt x="0" y="0"/>
                        </a:cubicBezTo>
                        <a:close/>
                      </a:path>
                    </a:pathLst>
                  </a:custGeom>
                  <ask:type>
                    <ask:lineSketchNone/>
                  </ask:type>
                </ask:lineSketchStyleProps>
              </a:ext>
            </a:extLst>
          </a:ln>
          <a:extLst>
            <a:ext uri="{909E8E84-426E-40DD-AFC4-6F175D3DCCD1}">
              <a14:hiddenFill xmlns:a14="http://schemas.microsoft.com/office/drawing/2010/main">
                <a:solidFill>
                  <a:schemeClr val="accent2"/>
                </a:solidFill>
              </a14:hiddenFill>
            </a:ext>
          </a:extLst>
        </p:spPr>
        <p:style>
          <a:lnRef idx="2">
            <a:schemeClr val="accent1"/>
          </a:lnRef>
          <a:fillRef idx="1">
            <a:schemeClr val="lt1"/>
          </a:fillRef>
          <a:effectRef idx="0">
            <a:schemeClr val="accent1"/>
          </a:effectRef>
          <a:fontRef idx="minor">
            <a:schemeClr val="dk1"/>
          </a:fontRef>
        </p:style>
        <p:txBody>
          <a:bodyPr>
            <a:noAutofit/>
          </a:bodyPr>
          <a:lstStyle/>
          <a:p>
            <a:pPr algn="ctr">
              <a:lnSpc>
                <a:spcPct val="100000"/>
              </a:lnSpc>
            </a:pPr>
            <a:r>
              <a:rPr lang="zh-CN" altLang="en-US" sz="3200" dirty="0">
                <a:ln w="13462">
                  <a:noFill/>
                  <a:prstDash val="solid"/>
                </a:ln>
                <a:solidFill>
                  <a:schemeClr val="accent1">
                    <a:lumMod val="50000"/>
                  </a:schemeClr>
                </a:solidFill>
                <a:effectLst>
                  <a:outerShdw blurRad="50800" dist="38100" dir="5400000" algn="t" rotWithShape="0">
                    <a:schemeClr val="accent5">
                      <a:lumMod val="50000"/>
                      <a:alpha val="40000"/>
                    </a:schemeClr>
                  </a:outerShdw>
                </a:effectLst>
                <a:latin typeface="Microsoft YaHei" panose="020B0503020204020204" pitchFamily="34" charset="-122"/>
                <a:ea typeface="Microsoft YaHei" panose="020B0503020204020204" pitchFamily="34" charset="-122"/>
              </a:rPr>
              <a:t>面向医学图像分类中数据异质性和类不平衡问题的</a:t>
            </a:r>
            <a:br>
              <a:rPr lang="en-US" altLang="zh-CN" sz="3200" dirty="0">
                <a:ln w="13462">
                  <a:noFill/>
                  <a:prstDash val="solid"/>
                </a:ln>
                <a:solidFill>
                  <a:schemeClr val="accent1">
                    <a:lumMod val="50000"/>
                  </a:schemeClr>
                </a:solidFill>
                <a:effectLst>
                  <a:outerShdw blurRad="50800" dist="38100" dir="5400000" algn="t" rotWithShape="0">
                    <a:schemeClr val="accent5">
                      <a:lumMod val="50000"/>
                      <a:alpha val="40000"/>
                    </a:schemeClr>
                  </a:outerShdw>
                </a:effectLst>
                <a:latin typeface="Microsoft YaHei" panose="020B0503020204020204" pitchFamily="34" charset="-122"/>
                <a:ea typeface="Microsoft YaHei" panose="020B0503020204020204" pitchFamily="34" charset="-122"/>
              </a:rPr>
            </a:br>
            <a:r>
              <a:rPr lang="zh-CN" altLang="en-US" sz="3200" dirty="0">
                <a:ln w="13462">
                  <a:noFill/>
                  <a:prstDash val="solid"/>
                </a:ln>
                <a:solidFill>
                  <a:schemeClr val="accent1">
                    <a:lumMod val="50000"/>
                  </a:schemeClr>
                </a:solidFill>
                <a:effectLst>
                  <a:outerShdw blurRad="50800" dist="38100" dir="5400000" algn="t" rotWithShape="0">
                    <a:schemeClr val="accent5">
                      <a:lumMod val="50000"/>
                      <a:alpha val="40000"/>
                    </a:schemeClr>
                  </a:outerShdw>
                </a:effectLst>
                <a:latin typeface="Microsoft YaHei" panose="020B0503020204020204" pitchFamily="34" charset="-122"/>
                <a:ea typeface="Microsoft YaHei" panose="020B0503020204020204" pitchFamily="34" charset="-122"/>
              </a:rPr>
              <a:t>加强联邦学习的设计与分析</a:t>
            </a:r>
          </a:p>
        </p:txBody>
      </p:sp>
      <p:sp>
        <p:nvSpPr>
          <p:cNvPr id="3" name="副标题 2"/>
          <p:cNvSpPr>
            <a:spLocks noGrp="1"/>
          </p:cNvSpPr>
          <p:nvPr>
            <p:ph type="subTitle" idx="1"/>
          </p:nvPr>
        </p:nvSpPr>
        <p:spPr>
          <a:xfrm>
            <a:off x="889635" y="1214715"/>
            <a:ext cx="3733798" cy="798847"/>
          </a:xfrm>
        </p:spPr>
        <p:txBody>
          <a:bodyPr/>
          <a:lstStyle/>
          <a:p>
            <a:r>
              <a:rPr lang="zh-CN" altLang="en-US" sz="3200" dirty="0">
                <a:latin typeface="楷体" panose="02010609060101010101" charset="-122"/>
                <a:ea typeface="楷体" panose="02010609060101010101" charset="-122"/>
                <a:sym typeface="+mn-ea"/>
              </a:rPr>
              <a:t>本科</a:t>
            </a:r>
            <a:r>
              <a:rPr sz="3200" dirty="0">
                <a:latin typeface="楷体" panose="02010609060101010101" charset="-122"/>
                <a:ea typeface="楷体" panose="02010609060101010101" charset="-122"/>
                <a:sym typeface="+mn-ea"/>
              </a:rPr>
              <a:t>学位论文答辩</a:t>
            </a:r>
          </a:p>
        </p:txBody>
      </p:sp>
      <p:sp>
        <p:nvSpPr>
          <p:cNvPr id="4" name="文本占位符 3"/>
          <p:cNvSpPr>
            <a:spLocks noGrp="1"/>
          </p:cNvSpPr>
          <p:nvPr>
            <p:ph type="body" sz="quarter" idx="17"/>
          </p:nvPr>
        </p:nvSpPr>
        <p:spPr>
          <a:xfrm>
            <a:off x="889635" y="3644900"/>
            <a:ext cx="8634375" cy="2800767"/>
          </a:xfrm>
        </p:spPr>
        <p:txBody>
          <a:bodyPr wrap="square"/>
          <a:lstStyle/>
          <a:p>
            <a:r>
              <a:rPr lang="en-US" altLang="zh-CN" sz="2000" dirty="0">
                <a:solidFill>
                  <a:schemeClr val="tx1"/>
                </a:solidFill>
              </a:rPr>
              <a:t>&gt;&gt; </a:t>
            </a:r>
            <a:r>
              <a:rPr sz="2000" dirty="0">
                <a:solidFill>
                  <a:schemeClr val="tx1"/>
                </a:solidFill>
              </a:rPr>
              <a:t>答辩学生</a:t>
            </a:r>
            <a:r>
              <a:rPr lang="zh-CN" altLang="en-US" sz="2000" dirty="0">
                <a:solidFill>
                  <a:schemeClr val="tx1"/>
                </a:solidFill>
              </a:rPr>
              <a:t>：沈禹豪</a:t>
            </a:r>
          </a:p>
          <a:p>
            <a:r>
              <a:rPr lang="en-US" altLang="zh-CN" sz="2000" dirty="0">
                <a:solidFill>
                  <a:schemeClr val="tx1"/>
                </a:solidFill>
                <a:sym typeface="+mn-ea"/>
              </a:rPr>
              <a:t>&gt;&gt; </a:t>
            </a:r>
            <a:r>
              <a:rPr sz="2000" dirty="0">
                <a:solidFill>
                  <a:schemeClr val="tx1"/>
                </a:solidFill>
                <a:sym typeface="+mn-ea"/>
              </a:rPr>
              <a:t>学</a:t>
            </a:r>
            <a:r>
              <a:rPr lang="en-US" sz="2000" dirty="0">
                <a:solidFill>
                  <a:schemeClr val="tx1"/>
                </a:solidFill>
                <a:sym typeface="+mn-ea"/>
              </a:rPr>
              <a:t>      </a:t>
            </a:r>
            <a:r>
              <a:rPr sz="2000" dirty="0">
                <a:solidFill>
                  <a:schemeClr val="tx1"/>
                </a:solidFill>
                <a:sym typeface="+mn-ea"/>
              </a:rPr>
              <a:t>号：</a:t>
            </a:r>
            <a:r>
              <a:rPr lang="en-US" sz="2000" dirty="0">
                <a:solidFill>
                  <a:schemeClr val="tx1"/>
                </a:solidFill>
                <a:sym typeface="+mn-ea"/>
              </a:rPr>
              <a:t>202083290385</a:t>
            </a:r>
            <a:endParaRPr lang="zh-CN" altLang="en-US" sz="2000" dirty="0">
              <a:solidFill>
                <a:schemeClr val="tx1"/>
              </a:solidFill>
            </a:endParaRPr>
          </a:p>
          <a:p>
            <a:r>
              <a:rPr lang="en-US" altLang="zh-CN" sz="2000" dirty="0">
                <a:solidFill>
                  <a:schemeClr val="tx1"/>
                </a:solidFill>
                <a:sym typeface="+mn-ea"/>
              </a:rPr>
              <a:t>&gt;&gt; </a:t>
            </a:r>
            <a:r>
              <a:rPr sz="2000" dirty="0">
                <a:solidFill>
                  <a:schemeClr val="tx1"/>
                </a:solidFill>
                <a:sym typeface="+mn-ea"/>
              </a:rPr>
              <a:t>专</a:t>
            </a:r>
            <a:r>
              <a:rPr lang="en-US" sz="2000" dirty="0">
                <a:solidFill>
                  <a:schemeClr val="tx1"/>
                </a:solidFill>
                <a:sym typeface="+mn-ea"/>
              </a:rPr>
              <a:t>      </a:t>
            </a:r>
            <a:r>
              <a:rPr sz="2000" dirty="0">
                <a:solidFill>
                  <a:schemeClr val="tx1"/>
                </a:solidFill>
                <a:sym typeface="+mn-ea"/>
              </a:rPr>
              <a:t>业：</a:t>
            </a:r>
            <a:r>
              <a:rPr lang="zh-CN" altLang="en-US" sz="2000" dirty="0">
                <a:solidFill>
                  <a:schemeClr val="tx1"/>
                </a:solidFill>
                <a:sym typeface="+mn-ea"/>
              </a:rPr>
              <a:t>计算机科学与技术</a:t>
            </a:r>
            <a:endParaRPr lang="zh-CN" altLang="en-US" sz="2000" dirty="0">
              <a:solidFill>
                <a:schemeClr val="tx1"/>
              </a:solidFill>
            </a:endParaRPr>
          </a:p>
          <a:p>
            <a:r>
              <a:rPr lang="en-US" altLang="zh-CN" sz="2000" dirty="0">
                <a:solidFill>
                  <a:schemeClr val="tx1"/>
                </a:solidFill>
                <a:sym typeface="+mn-ea"/>
              </a:rPr>
              <a:t>&gt;&gt; </a:t>
            </a:r>
            <a:r>
              <a:rPr lang="zh-CN" altLang="en-US" sz="2000" dirty="0">
                <a:solidFill>
                  <a:schemeClr val="tx1"/>
                </a:solidFill>
                <a:sym typeface="+mn-ea"/>
              </a:rPr>
              <a:t>指导老师</a:t>
            </a:r>
            <a:r>
              <a:rPr sz="2000" dirty="0">
                <a:solidFill>
                  <a:schemeClr val="tx1"/>
                </a:solidFill>
                <a:sym typeface="+mn-ea"/>
              </a:rPr>
              <a:t>：瞿治国</a:t>
            </a:r>
            <a:endParaRPr lang="en-US" sz="2000" dirty="0">
              <a:solidFill>
                <a:schemeClr val="tx1"/>
              </a:solidFill>
              <a:sym typeface="+mn-ea"/>
            </a:endParaRPr>
          </a:p>
          <a:p>
            <a:r>
              <a:rPr lang="en-US" sz="2000" dirty="0">
                <a:solidFill>
                  <a:schemeClr val="tx1"/>
                </a:solidFill>
                <a:sym typeface="+mn-ea"/>
              </a:rPr>
              <a:t>&gt;&gt; </a:t>
            </a:r>
            <a:r>
              <a:rPr lang="zh-CN" altLang="en-US" sz="2000" dirty="0">
                <a:solidFill>
                  <a:schemeClr val="tx1"/>
                </a:solidFill>
                <a:sym typeface="+mn-ea"/>
              </a:rPr>
              <a:t>时</a:t>
            </a:r>
            <a:r>
              <a:rPr lang="en-US" altLang="zh-CN" sz="2000" dirty="0">
                <a:solidFill>
                  <a:schemeClr val="tx1"/>
                </a:solidFill>
                <a:sym typeface="+mn-ea"/>
              </a:rPr>
              <a:t>      </a:t>
            </a:r>
            <a:r>
              <a:rPr lang="zh-CN" altLang="en-US" sz="2000" dirty="0">
                <a:solidFill>
                  <a:schemeClr val="tx1"/>
                </a:solidFill>
                <a:sym typeface="+mn-ea"/>
              </a:rPr>
              <a:t>间：</a:t>
            </a:r>
            <a:r>
              <a:rPr lang="en-US" altLang="zh-CN" sz="2000" dirty="0">
                <a:solidFill>
                  <a:schemeClr val="tx1"/>
                </a:solidFill>
                <a:sym typeface="+mn-ea"/>
              </a:rPr>
              <a:t>2024.5.18</a:t>
            </a:r>
            <a:endParaRPr sz="2000" dirty="0">
              <a:solidFill>
                <a:schemeClr val="tx1"/>
              </a:solidFill>
              <a:sym typeface="+mn-ea"/>
            </a:endParaRPr>
          </a:p>
          <a:p>
            <a:endParaRPr lang="zh-CN" altLang="en-US" sz="2000" dirty="0"/>
          </a:p>
          <a:p>
            <a:endParaRPr lang="zh-CN" altLang="en-U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10615" y="406400"/>
            <a:ext cx="3767455" cy="584775"/>
          </a:xfrm>
          <a:prstGeom prst="rect">
            <a:avLst/>
          </a:prstGeom>
          <a:noFill/>
        </p:spPr>
        <p:txBody>
          <a:bodyPr wrap="square" rtlCol="0">
            <a:spAutoFit/>
          </a:bodyPr>
          <a:lstStyle/>
          <a:p>
            <a:r>
              <a:rPr lang="zh-CN" altLang="en-US" sz="3200" dirty="0">
                <a:effectLst>
                  <a:outerShdw blurRad="38100" dist="19050" dir="2700000" algn="tl" rotWithShape="0">
                    <a:schemeClr val="dk1">
                      <a:alpha val="40000"/>
                    </a:schemeClr>
                  </a:outerShdw>
                </a:effectLst>
              </a:rPr>
              <a:t>算法结构图</a:t>
            </a:r>
            <a:r>
              <a:rPr lang="en-US" altLang="zh-CN" sz="3200" dirty="0">
                <a:solidFill>
                  <a:schemeClr val="tx1"/>
                </a:solidFill>
                <a:effectLst>
                  <a:outerShdw blurRad="38100" dist="19050" dir="2700000" algn="tl" rotWithShape="0">
                    <a:schemeClr val="dk1">
                      <a:alpha val="40000"/>
                    </a:schemeClr>
                  </a:outerShdw>
                </a:effectLst>
              </a:rPr>
              <a:t> </a:t>
            </a:r>
          </a:p>
        </p:txBody>
      </p:sp>
      <p:pic>
        <p:nvPicPr>
          <p:cNvPr id="9" name="图片 8">
            <a:extLst>
              <a:ext uri="{FF2B5EF4-FFF2-40B4-BE49-F238E27FC236}">
                <a16:creationId xmlns:a16="http://schemas.microsoft.com/office/drawing/2014/main" id="{FCBEF489-62B5-BE40-B6B2-F6F9B3CB48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060" y="1237716"/>
            <a:ext cx="9889588" cy="4814006"/>
          </a:xfrm>
          <a:prstGeom prst="rect">
            <a:avLst/>
          </a:prstGeom>
        </p:spPr>
      </p:pic>
      <p:sp>
        <p:nvSpPr>
          <p:cNvPr id="10" name="文本框 9">
            <a:extLst>
              <a:ext uri="{FF2B5EF4-FFF2-40B4-BE49-F238E27FC236}">
                <a16:creationId xmlns:a16="http://schemas.microsoft.com/office/drawing/2014/main" id="{B2AE86B3-0513-6F46-8611-4AEB162575B9}"/>
              </a:ext>
            </a:extLst>
          </p:cNvPr>
          <p:cNvSpPr txBox="1"/>
          <p:nvPr/>
        </p:nvSpPr>
        <p:spPr>
          <a:xfrm>
            <a:off x="4878070" y="6067430"/>
            <a:ext cx="7210628" cy="461665"/>
          </a:xfrm>
          <a:prstGeom prst="rect">
            <a:avLst/>
          </a:prstGeom>
          <a:noFill/>
        </p:spPr>
        <p:txBody>
          <a:bodyPr wrap="none" rtlCol="0">
            <a:spAutoFit/>
          </a:bodyPr>
          <a:lstStyle/>
          <a:p>
            <a:pPr marL="285750" indent="-285750">
              <a:buFont typeface="Wingdings" pitchFamily="2" charset="2"/>
              <a:buChar char="Ø"/>
            </a:pPr>
            <a:r>
              <a:rPr kumimoji="1" lang="zh-CN" altLang="en-US" sz="2400" b="1" dirty="0">
                <a:solidFill>
                  <a:srgbClr val="C00000"/>
                </a:solidFill>
              </a:rPr>
              <a:t>本文研究目的：同时缓解 数据异质性 和 类不平衡</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10615" y="406400"/>
            <a:ext cx="6387465" cy="584775"/>
          </a:xfrm>
          <a:prstGeom prst="rect">
            <a:avLst/>
          </a:prstGeom>
          <a:noFill/>
        </p:spPr>
        <p:txBody>
          <a:bodyPr wrap="square" rtlCol="0">
            <a:spAutoFit/>
          </a:bodyPr>
          <a:lstStyle/>
          <a:p>
            <a:r>
              <a:rPr lang="zh-CN" altLang="en-US" sz="3200" dirty="0">
                <a:solidFill>
                  <a:schemeClr val="tx1"/>
                </a:solidFill>
                <a:effectLst>
                  <a:outerShdw blurRad="38100" dist="19050" dir="2700000" algn="tl" rotWithShape="0">
                    <a:schemeClr val="dk1">
                      <a:alpha val="40000"/>
                    </a:schemeClr>
                  </a:outerShdw>
                </a:effectLst>
              </a:rPr>
              <a:t>幅度归一化 </a:t>
            </a:r>
            <a:r>
              <a:rPr lang="en-US" altLang="zh-CN" sz="3200" dirty="0">
                <a:effectLst>
                  <a:outerShdw blurRad="38100" dist="19050" dir="2700000" algn="tl" rotWithShape="0">
                    <a:schemeClr val="dk1">
                      <a:alpha val="40000"/>
                    </a:schemeClr>
                  </a:outerShdw>
                </a:effectLst>
              </a:rPr>
              <a:t>-&gt; </a:t>
            </a:r>
            <a:r>
              <a:rPr lang="zh-CN" altLang="en-US" sz="3200" dirty="0">
                <a:effectLst>
                  <a:outerShdw blurRad="38100" dist="19050" dir="2700000" algn="tl" rotWithShape="0">
                    <a:schemeClr val="dk1">
                      <a:alpha val="40000"/>
                    </a:schemeClr>
                  </a:outerShdw>
                </a:effectLst>
              </a:rPr>
              <a:t>缓解本地模型偏移</a:t>
            </a:r>
            <a:endParaRPr lang="en-US" altLang="zh-CN" sz="3200" dirty="0">
              <a:solidFill>
                <a:schemeClr val="tx1"/>
              </a:solidFill>
              <a:effectLst>
                <a:outerShdw blurRad="38100" dist="19050" dir="2700000" algn="tl" rotWithShape="0">
                  <a:schemeClr val="dk1">
                    <a:alpha val="40000"/>
                  </a:schemeClr>
                </a:outerShdw>
              </a:effectLst>
            </a:endParaRPr>
          </a:p>
        </p:txBody>
      </p:sp>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874CB387-8F09-B240-9B21-50D039DA3198}"/>
                  </a:ext>
                </a:extLst>
              </p:cNvPr>
              <p:cNvSpPr txBox="1"/>
              <p:nvPr/>
            </p:nvSpPr>
            <p:spPr>
              <a:xfrm>
                <a:off x="800100" y="5065168"/>
                <a:ext cx="5493812" cy="9577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zh-CN" altLang="en-US" sz="2000" i="1" smtClean="0">
                              <a:solidFill>
                                <a:srgbClr val="C00000"/>
                              </a:solidFill>
                              <a:latin typeface="Cambria Math" panose="02040503050406030204" pitchFamily="18" charset="0"/>
                            </a:rPr>
                          </m:ctrlPr>
                        </m:eqArrPr>
                        <m:e>
                          <m:r>
                            <a:rPr lang="zh-CN" altLang="en-US" sz="2000">
                              <a:solidFill>
                                <a:srgbClr val="C00000"/>
                              </a:solidFill>
                              <a:latin typeface="Cambria Math" panose="02040503050406030204" pitchFamily="18" charset="0"/>
                            </a:rPr>
                            <m:t>&amp;</m:t>
                          </m:r>
                          <m:sSub>
                            <m:sSubPr>
                              <m:ctrlPr>
                                <a:rPr lang="zh-CN" altLang="en-US" sz="2000" i="1">
                                  <a:solidFill>
                                    <a:srgbClr val="C00000"/>
                                  </a:solidFill>
                                  <a:latin typeface="Cambria Math" panose="02040503050406030204" pitchFamily="18" charset="0"/>
                                </a:rPr>
                              </m:ctrlPr>
                            </m:sSubPr>
                            <m:e>
                              <m:limUpp>
                                <m:limUppPr>
                                  <m:ctrlPr>
                                    <a:rPr lang="zh-CN" altLang="en-US" sz="2000" i="1">
                                      <a:solidFill>
                                        <a:srgbClr val="C00000"/>
                                      </a:solidFill>
                                      <a:latin typeface="Cambria Math" panose="02040503050406030204" pitchFamily="18" charset="0"/>
                                    </a:rPr>
                                  </m:ctrlPr>
                                </m:limUppPr>
                                <m:e>
                                  <m:r>
                                    <a:rPr lang="zh-CN" altLang="en-US" sz="2000" i="0">
                                      <a:solidFill>
                                        <a:srgbClr val="C00000"/>
                                      </a:solidFill>
                                      <a:latin typeface="Cambria Math" panose="02040503050406030204" pitchFamily="18" charset="0"/>
                                    </a:rPr>
                                    <m:t>𝒜</m:t>
                                  </m:r>
                                </m:e>
                                <m:lim>
                                  <m:r>
                                    <a:rPr lang="zh-CN" altLang="en-US" sz="2000" i="0">
                                      <a:solidFill>
                                        <a:srgbClr val="C00000"/>
                                      </a:solidFill>
                                      <a:latin typeface="Cambria Math" panose="02040503050406030204" pitchFamily="18" charset="0"/>
                                    </a:rPr>
                                    <m:t>—</m:t>
                                  </m:r>
                                </m:lim>
                              </m:limUpp>
                            </m:e>
                            <m:sub>
                              <m:r>
                                <a:rPr lang="zh-CN" altLang="en-US" sz="2000" i="1">
                                  <a:solidFill>
                                    <a:srgbClr val="C00000"/>
                                  </a:solidFill>
                                  <a:latin typeface="Cambria Math" panose="02040503050406030204" pitchFamily="18" charset="0"/>
                                </a:rPr>
                                <m:t>𝑖</m:t>
                              </m:r>
                              <m:r>
                                <a:rPr lang="zh-CN" altLang="en-US" sz="2000" i="0">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𝑘</m:t>
                              </m:r>
                            </m:sub>
                          </m:sSub>
                          <m:r>
                            <a:rPr lang="zh-CN" altLang="en-US" sz="2000" i="0">
                              <a:solidFill>
                                <a:srgbClr val="C00000"/>
                              </a:solidFill>
                              <a:latin typeface="Cambria Math" panose="02040503050406030204" pitchFamily="18" charset="0"/>
                            </a:rPr>
                            <m:t>=</m:t>
                          </m:r>
                          <m:d>
                            <m:dPr>
                              <m:ctrlPr>
                                <a:rPr lang="zh-CN" altLang="en-US" sz="2000" i="1">
                                  <a:solidFill>
                                    <a:srgbClr val="C00000"/>
                                  </a:solidFill>
                                  <a:latin typeface="Cambria Math" panose="02040503050406030204" pitchFamily="18" charset="0"/>
                                </a:rPr>
                              </m:ctrlPr>
                            </m:dPr>
                            <m:e>
                              <m:r>
                                <a:rPr lang="zh-CN" altLang="en-US" sz="2000" i="0">
                                  <a:solidFill>
                                    <a:srgbClr val="C00000"/>
                                  </a:solidFill>
                                  <a:latin typeface="Cambria Math" panose="02040503050406030204" pitchFamily="18" charset="0"/>
                                </a:rPr>
                                <m:t>1−</m:t>
                              </m:r>
                              <m:r>
                                <a:rPr lang="zh-CN" altLang="en-US" sz="2000" i="1">
                                  <a:solidFill>
                                    <a:srgbClr val="C00000"/>
                                  </a:solidFill>
                                  <a:latin typeface="Cambria Math" panose="02040503050406030204" pitchFamily="18" charset="0"/>
                                </a:rPr>
                                <m:t>𝑣</m:t>
                              </m:r>
                            </m:e>
                          </m:d>
                          <m:sSub>
                            <m:sSubPr>
                              <m:ctrlPr>
                                <a:rPr lang="zh-CN" altLang="en-US" sz="2000" i="1">
                                  <a:solidFill>
                                    <a:srgbClr val="C00000"/>
                                  </a:solidFill>
                                  <a:latin typeface="Cambria Math" panose="02040503050406030204" pitchFamily="18" charset="0"/>
                                </a:rPr>
                              </m:ctrlPr>
                            </m:sSubPr>
                            <m:e>
                              <m:limUpp>
                                <m:limUppPr>
                                  <m:ctrlPr>
                                    <a:rPr lang="zh-CN" altLang="en-US" sz="2000" i="1">
                                      <a:solidFill>
                                        <a:srgbClr val="C00000"/>
                                      </a:solidFill>
                                      <a:latin typeface="Cambria Math" panose="02040503050406030204" pitchFamily="18" charset="0"/>
                                    </a:rPr>
                                  </m:ctrlPr>
                                </m:limUppPr>
                                <m:e>
                                  <m:r>
                                    <a:rPr lang="zh-CN" altLang="en-US" sz="2000" i="0">
                                      <a:solidFill>
                                        <a:srgbClr val="C00000"/>
                                      </a:solidFill>
                                      <a:latin typeface="Cambria Math" panose="02040503050406030204" pitchFamily="18" charset="0"/>
                                    </a:rPr>
                                    <m:t>𝒜</m:t>
                                  </m:r>
                                </m:e>
                                <m:lim>
                                  <m:r>
                                    <a:rPr lang="zh-CN" altLang="en-US" sz="2000" i="0">
                                      <a:solidFill>
                                        <a:srgbClr val="C00000"/>
                                      </a:solidFill>
                                      <a:latin typeface="Cambria Math" panose="02040503050406030204" pitchFamily="18" charset="0"/>
                                    </a:rPr>
                                    <m:t>—</m:t>
                                  </m:r>
                                </m:lim>
                              </m:limUpp>
                            </m:e>
                            <m:sub>
                              <m:r>
                                <a:rPr lang="zh-CN" altLang="en-US" sz="2000" i="1">
                                  <a:solidFill>
                                    <a:srgbClr val="C00000"/>
                                  </a:solidFill>
                                  <a:latin typeface="Cambria Math" panose="02040503050406030204" pitchFamily="18" charset="0"/>
                                </a:rPr>
                                <m:t>𝑖</m:t>
                              </m:r>
                              <m:r>
                                <a:rPr lang="zh-CN" altLang="en-US" sz="2000" i="0">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𝑘</m:t>
                              </m:r>
                              <m:r>
                                <a:rPr lang="zh-CN" altLang="en-US" sz="2000" i="0">
                                  <a:solidFill>
                                    <a:srgbClr val="C00000"/>
                                  </a:solidFill>
                                  <a:latin typeface="Cambria Math" panose="02040503050406030204" pitchFamily="18" charset="0"/>
                                </a:rPr>
                                <m:t>−1</m:t>
                              </m:r>
                            </m:sub>
                          </m:sSub>
                          <m:r>
                            <a:rPr lang="zh-CN" altLang="en-US" sz="2000" i="0">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𝑣</m:t>
                          </m:r>
                          <m:f>
                            <m:fPr>
                              <m:ctrlPr>
                                <a:rPr lang="zh-CN" altLang="en-US" sz="2000" i="1">
                                  <a:solidFill>
                                    <a:srgbClr val="C00000"/>
                                  </a:solidFill>
                                  <a:latin typeface="Cambria Math" panose="02040503050406030204" pitchFamily="18" charset="0"/>
                                </a:rPr>
                              </m:ctrlPr>
                            </m:fPr>
                            <m:num>
                              <m:r>
                                <a:rPr lang="zh-CN" altLang="en-US" sz="2000" i="0">
                                  <a:solidFill>
                                    <a:srgbClr val="C00000"/>
                                  </a:solidFill>
                                  <a:latin typeface="Cambria Math" panose="02040503050406030204" pitchFamily="18" charset="0"/>
                                </a:rPr>
                                <m:t>1</m:t>
                              </m:r>
                            </m:num>
                            <m:den>
                              <m:r>
                                <a:rPr lang="zh-CN" altLang="en-US" sz="2000" i="1">
                                  <a:solidFill>
                                    <a:srgbClr val="C00000"/>
                                  </a:solidFill>
                                  <a:latin typeface="Cambria Math" panose="02040503050406030204" pitchFamily="18" charset="0"/>
                                </a:rPr>
                                <m:t>𝑀</m:t>
                              </m:r>
                            </m:den>
                          </m:f>
                          <m:nary>
                            <m:naryPr>
                              <m:chr m:val="∑"/>
                              <m:limLoc m:val="undOvr"/>
                              <m:grow m:val="on"/>
                              <m:ctrlPr>
                                <a:rPr lang="zh-CN" altLang="en-US" sz="2000" i="1">
                                  <a:solidFill>
                                    <a:srgbClr val="C00000"/>
                                  </a:solidFill>
                                  <a:latin typeface="Cambria Math" panose="02040503050406030204" pitchFamily="18" charset="0"/>
                                </a:rPr>
                              </m:ctrlPr>
                            </m:naryPr>
                            <m:sub>
                              <m:r>
                                <a:rPr lang="zh-CN" altLang="en-US" sz="2000" i="1">
                                  <a:solidFill>
                                    <a:srgbClr val="C00000"/>
                                  </a:solidFill>
                                  <a:latin typeface="Cambria Math" panose="02040503050406030204" pitchFamily="18" charset="0"/>
                                </a:rPr>
                                <m:t>𝑚</m:t>
                              </m:r>
                              <m:r>
                                <a:rPr lang="zh-CN" altLang="en-US" sz="2000" i="0">
                                  <a:solidFill>
                                    <a:srgbClr val="C00000"/>
                                  </a:solidFill>
                                  <a:latin typeface="Cambria Math" panose="02040503050406030204" pitchFamily="18" charset="0"/>
                                </a:rPr>
                                <m:t>=1</m:t>
                              </m:r>
                            </m:sub>
                            <m:sup>
                              <m:r>
                                <a:rPr lang="zh-CN" altLang="en-US" sz="2000" i="1">
                                  <a:solidFill>
                                    <a:srgbClr val="C00000"/>
                                  </a:solidFill>
                                  <a:latin typeface="Cambria Math" panose="02040503050406030204" pitchFamily="18" charset="0"/>
                                </a:rPr>
                                <m:t>𝑀</m:t>
                              </m:r>
                            </m:sup>
                            <m:e>
                              <m:r>
                                <a:rPr lang="zh-CN" altLang="en-US" sz="2000" i="0">
                                  <a:solidFill>
                                    <a:srgbClr val="C00000"/>
                                  </a:solidFill>
                                  <a:latin typeface="Cambria Math" panose="02040503050406030204" pitchFamily="18" charset="0"/>
                                </a:rPr>
                                <m:t> </m:t>
                              </m:r>
                            </m:e>
                          </m:nary>
                          <m:sSub>
                            <m:sSubPr>
                              <m:ctrlPr>
                                <a:rPr lang="zh-CN" altLang="en-US" sz="2000" i="1">
                                  <a:solidFill>
                                    <a:srgbClr val="C00000"/>
                                  </a:solidFill>
                                  <a:latin typeface="Cambria Math" panose="02040503050406030204" pitchFamily="18" charset="0"/>
                                </a:rPr>
                              </m:ctrlPr>
                            </m:sSubPr>
                            <m:e>
                              <m:r>
                                <a:rPr lang="zh-CN" altLang="en-US" sz="2000" i="0">
                                  <a:solidFill>
                                    <a:srgbClr val="C00000"/>
                                  </a:solidFill>
                                  <a:latin typeface="Cambria Math" panose="02040503050406030204" pitchFamily="18" charset="0"/>
                                </a:rPr>
                                <m:t>𝒜</m:t>
                              </m:r>
                            </m:e>
                            <m:sub>
                              <m:r>
                                <a:rPr lang="zh-CN" altLang="en-US" sz="2000" i="1">
                                  <a:solidFill>
                                    <a:srgbClr val="C00000"/>
                                  </a:solidFill>
                                  <a:latin typeface="Cambria Math" panose="02040503050406030204" pitchFamily="18" charset="0"/>
                                </a:rPr>
                                <m:t>𝑖</m:t>
                              </m:r>
                              <m:r>
                                <a:rPr lang="zh-CN" altLang="en-US" sz="2000" i="0">
                                  <a:solidFill>
                                    <a:srgbClr val="C00000"/>
                                  </a:solidFill>
                                  <a:latin typeface="Cambria Math" panose="02040503050406030204" pitchFamily="18" charset="0"/>
                                </a:rPr>
                                <m:t>,</m:t>
                              </m:r>
                              <m:sSub>
                                <m:sSubPr>
                                  <m:ctrlPr>
                                    <a:rPr lang="zh-CN" altLang="en-US" sz="2000" i="1">
                                      <a:solidFill>
                                        <a:srgbClr val="C00000"/>
                                      </a:solidFill>
                                      <a:latin typeface="Cambria Math" panose="02040503050406030204" pitchFamily="18" charset="0"/>
                                    </a:rPr>
                                  </m:ctrlPr>
                                </m:sSubPr>
                                <m:e>
                                  <m:r>
                                    <a:rPr lang="zh-CN" altLang="en-US" sz="2000" i="1">
                                      <a:solidFill>
                                        <a:srgbClr val="C00000"/>
                                      </a:solidFill>
                                      <a:latin typeface="Cambria Math" panose="02040503050406030204" pitchFamily="18" charset="0"/>
                                    </a:rPr>
                                    <m:t>𝑥</m:t>
                                  </m:r>
                                </m:e>
                                <m:sub>
                                  <m:r>
                                    <a:rPr lang="zh-CN" altLang="en-US" sz="2000" i="1">
                                      <a:solidFill>
                                        <a:srgbClr val="C00000"/>
                                      </a:solidFill>
                                      <a:latin typeface="Cambria Math" panose="02040503050406030204" pitchFamily="18" charset="0"/>
                                    </a:rPr>
                                    <m:t>𝑚</m:t>
                                  </m:r>
                                </m:sub>
                              </m:sSub>
                            </m:sub>
                          </m:sSub>
                        </m:e>
                      </m:eqArr>
                      <m:r>
                        <a:rPr lang="en-US" altLang="zh-CN" sz="2000" b="0" i="1" smtClean="0">
                          <a:solidFill>
                            <a:srgbClr val="C00000"/>
                          </a:solidFill>
                          <a:latin typeface="Cambria Math" panose="02040503050406030204" pitchFamily="18" charset="0"/>
                        </a:rPr>
                        <m:t>          (1)</m:t>
                      </m:r>
                    </m:oMath>
                  </m:oMathPara>
                </a14:m>
                <a:endParaRPr lang="zh-CN" altLang="en-US" sz="2000" dirty="0">
                  <a:solidFill>
                    <a:srgbClr val="C00000"/>
                  </a:solidFill>
                </a:endParaRPr>
              </a:p>
            </p:txBody>
          </p:sp>
        </mc:Choice>
        <mc:Fallback>
          <p:sp>
            <p:nvSpPr>
              <p:cNvPr id="7" name="文本框 6">
                <a:extLst>
                  <a:ext uri="{FF2B5EF4-FFF2-40B4-BE49-F238E27FC236}">
                    <a16:creationId xmlns:a16="http://schemas.microsoft.com/office/drawing/2014/main" id="{874CB387-8F09-B240-9B21-50D039DA3198}"/>
                  </a:ext>
                </a:extLst>
              </p:cNvPr>
              <p:cNvSpPr txBox="1">
                <a:spLocks noRot="1" noChangeAspect="1" noMove="1" noResize="1" noEditPoints="1" noAdjustHandles="1" noChangeArrowheads="1" noChangeShapeType="1" noTextEdit="1"/>
              </p:cNvSpPr>
              <p:nvPr/>
            </p:nvSpPr>
            <p:spPr>
              <a:xfrm>
                <a:off x="800100" y="5065168"/>
                <a:ext cx="5493812" cy="957763"/>
              </a:xfrm>
              <a:prstGeom prst="rect">
                <a:avLst/>
              </a:prstGeom>
              <a:blipFill>
                <a:blip r:embed="rId3"/>
                <a:stretch>
                  <a:fillRect t="-96104" b="-150649"/>
                </a:stretch>
              </a:blipFill>
            </p:spPr>
            <p:txBody>
              <a:bodyPr/>
              <a:lstStyle/>
              <a:p>
                <a:r>
                  <a:rPr lang="zh-CN" altLang="en-US">
                    <a:noFill/>
                  </a:rPr>
                  <a:t> </a:t>
                </a:r>
              </a:p>
            </p:txBody>
          </p:sp>
        </mc:Fallback>
      </mc:AlternateContent>
      <p:pic>
        <p:nvPicPr>
          <p:cNvPr id="8" name="图片 7" descr="文本, 信件&#10;&#10;描述已自动生成">
            <a:extLst>
              <a:ext uri="{FF2B5EF4-FFF2-40B4-BE49-F238E27FC236}">
                <a16:creationId xmlns:a16="http://schemas.microsoft.com/office/drawing/2014/main" id="{BF2E5D33-CE4E-3B47-8AAB-4B3B37D473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678" y="1313950"/>
            <a:ext cx="5756275" cy="3378200"/>
          </a:xfrm>
          <a:prstGeom prst="rect">
            <a:avLst/>
          </a:prstGeom>
        </p:spPr>
      </p:pic>
      <p:sp>
        <p:nvSpPr>
          <p:cNvPr id="10" name="矩形 9">
            <a:extLst>
              <a:ext uri="{FF2B5EF4-FFF2-40B4-BE49-F238E27FC236}">
                <a16:creationId xmlns:a16="http://schemas.microsoft.com/office/drawing/2014/main" id="{D3F3E867-114F-0045-9B8D-E788D00AD4E2}"/>
              </a:ext>
            </a:extLst>
          </p:cNvPr>
          <p:cNvSpPr/>
          <p:nvPr/>
        </p:nvSpPr>
        <p:spPr>
          <a:xfrm>
            <a:off x="800100" y="5887181"/>
            <a:ext cx="2844800" cy="803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6" name="图片 15">
            <a:extLst>
              <a:ext uri="{FF2B5EF4-FFF2-40B4-BE49-F238E27FC236}">
                <a16:creationId xmlns:a16="http://schemas.microsoft.com/office/drawing/2014/main" id="{3F25ED34-044E-A74A-B72F-C22049C1012E}"/>
              </a:ext>
            </a:extLst>
          </p:cNvPr>
          <p:cNvPicPr>
            <a:picLocks noChangeAspect="1"/>
          </p:cNvPicPr>
          <p:nvPr/>
        </p:nvPicPr>
        <p:blipFill rotWithShape="1">
          <a:blip r:embed="rId5">
            <a:extLst>
              <a:ext uri="{28A0092B-C50C-407E-A947-70E740481C1C}">
                <a14:useLocalDpi xmlns:a14="http://schemas.microsoft.com/office/drawing/2010/main" val="0"/>
              </a:ext>
            </a:extLst>
          </a:blip>
          <a:srcRect b="343"/>
          <a:stretch/>
        </p:blipFill>
        <p:spPr>
          <a:xfrm>
            <a:off x="6909630" y="1682250"/>
            <a:ext cx="4525400" cy="2866186"/>
          </a:xfrm>
          <a:prstGeom prst="rect">
            <a:avLst/>
          </a:prstGeom>
        </p:spPr>
      </p:pic>
      <p:sp>
        <p:nvSpPr>
          <p:cNvPr id="17" name="文本框 16">
            <a:extLst>
              <a:ext uri="{FF2B5EF4-FFF2-40B4-BE49-F238E27FC236}">
                <a16:creationId xmlns:a16="http://schemas.microsoft.com/office/drawing/2014/main" id="{EDC31A11-6A09-5849-96BD-BD7E8D9D70DC}"/>
              </a:ext>
            </a:extLst>
          </p:cNvPr>
          <p:cNvSpPr txBox="1"/>
          <p:nvPr/>
        </p:nvSpPr>
        <p:spPr>
          <a:xfrm>
            <a:off x="6698188" y="4692150"/>
            <a:ext cx="5493812" cy="1705403"/>
          </a:xfrm>
          <a:prstGeom prst="rect">
            <a:avLst/>
          </a:prstGeom>
          <a:noFill/>
        </p:spPr>
        <p:txBody>
          <a:bodyPr wrap="none" rtlCol="0">
            <a:spAutoFit/>
          </a:bodyPr>
          <a:lstStyle/>
          <a:p>
            <a:pPr>
              <a:lnSpc>
                <a:spcPct val="150000"/>
              </a:lnSpc>
            </a:pPr>
            <a:r>
              <a:rPr lang="zh-CN" altLang="zh-CN" sz="1800" kern="0" dirty="0">
                <a:effectLst/>
                <a:latin typeface="Microsoft YaHei" panose="020B0503020204020204" pitchFamily="34" charset="-122"/>
                <a:ea typeface="Microsoft YaHei" panose="020B0503020204020204" pitchFamily="34" charset="-122"/>
                <a:cs typeface="宋体" panose="02010600030101010101" pitchFamily="2" charset="-122"/>
              </a:rPr>
              <a:t>通过对幅度频谱图的操作，</a:t>
            </a:r>
            <a:endParaRPr lang="en-US" altLang="zh-CN" sz="1800" kern="0" dirty="0">
              <a:effectLst/>
              <a:latin typeface="Microsoft YaHei" panose="020B0503020204020204" pitchFamily="34" charset="-122"/>
              <a:ea typeface="Microsoft YaHei" panose="020B0503020204020204" pitchFamily="34" charset="-122"/>
              <a:cs typeface="宋体" panose="02010600030101010101" pitchFamily="2" charset="-122"/>
            </a:endParaRPr>
          </a:p>
          <a:p>
            <a:pPr>
              <a:lnSpc>
                <a:spcPct val="150000"/>
              </a:lnSpc>
            </a:pPr>
            <a:r>
              <a:rPr lang="zh-CN" altLang="zh-CN" sz="1800" kern="0" dirty="0">
                <a:effectLst/>
                <a:latin typeface="Microsoft YaHei" panose="020B0503020204020204" pitchFamily="34" charset="-122"/>
                <a:ea typeface="Microsoft YaHei" panose="020B0503020204020204" pitchFamily="34" charset="-122"/>
                <a:cs typeface="宋体" panose="02010600030101010101" pitchFamily="2" charset="-122"/>
              </a:rPr>
              <a:t>能够在</a:t>
            </a:r>
            <a:r>
              <a:rPr lang="zh-CN" altLang="zh-CN" sz="1800" kern="0" dirty="0">
                <a:solidFill>
                  <a:srgbClr val="C00000"/>
                </a:solidFill>
                <a:effectLst/>
                <a:latin typeface="Microsoft YaHei" panose="020B0503020204020204" pitchFamily="34" charset="-122"/>
                <a:ea typeface="Microsoft YaHei" panose="020B0503020204020204" pitchFamily="34" charset="-122"/>
                <a:cs typeface="宋体" panose="02010600030101010101" pitchFamily="2" charset="-122"/>
              </a:rPr>
              <a:t>保护核心结构语义不被破坏</a:t>
            </a:r>
            <a:r>
              <a:rPr lang="zh-CN" altLang="zh-CN" sz="1800" kern="0" dirty="0">
                <a:effectLst/>
                <a:latin typeface="Microsoft YaHei" panose="020B0503020204020204" pitchFamily="34" charset="-122"/>
                <a:ea typeface="Microsoft YaHei" panose="020B0503020204020204" pitchFamily="34" charset="-122"/>
                <a:cs typeface="宋体" panose="02010600030101010101" pitchFamily="2" charset="-122"/>
              </a:rPr>
              <a:t>的同时，</a:t>
            </a:r>
            <a:endParaRPr lang="en-US" altLang="zh-CN" sz="1800" kern="0" dirty="0">
              <a:effectLst/>
              <a:latin typeface="Microsoft YaHei" panose="020B0503020204020204" pitchFamily="34" charset="-122"/>
              <a:ea typeface="Microsoft YaHei" panose="020B0503020204020204" pitchFamily="34" charset="-122"/>
              <a:cs typeface="宋体" panose="02010600030101010101" pitchFamily="2" charset="-122"/>
            </a:endParaRPr>
          </a:p>
          <a:p>
            <a:pPr>
              <a:lnSpc>
                <a:spcPct val="150000"/>
              </a:lnSpc>
            </a:pPr>
            <a:r>
              <a:rPr lang="zh-CN" altLang="zh-CN" sz="1800" kern="0" dirty="0">
                <a:solidFill>
                  <a:srgbClr val="C00000"/>
                </a:solidFill>
                <a:effectLst/>
                <a:latin typeface="Microsoft YaHei" panose="020B0503020204020204" pitchFamily="34" charset="-122"/>
                <a:ea typeface="Microsoft YaHei" panose="020B0503020204020204" pitchFamily="34" charset="-122"/>
                <a:cs typeface="宋体" panose="02010600030101010101" pitchFamily="2" charset="-122"/>
              </a:rPr>
              <a:t>协调并平衡</a:t>
            </a:r>
            <a:r>
              <a:rPr lang="zh-CN" altLang="zh-CN" sz="1800" kern="0" dirty="0">
                <a:effectLst/>
                <a:latin typeface="Microsoft YaHei" panose="020B0503020204020204" pitchFamily="34" charset="-122"/>
                <a:ea typeface="Microsoft YaHei" panose="020B0503020204020204" pitchFamily="34" charset="-122"/>
                <a:cs typeface="宋体" panose="02010600030101010101" pitchFamily="2" charset="-122"/>
              </a:rPr>
              <a:t>各医疗机构所给出图像数据的</a:t>
            </a:r>
            <a:r>
              <a:rPr lang="zh-CN" altLang="zh-CN" sz="1800" kern="0" dirty="0">
                <a:solidFill>
                  <a:srgbClr val="C00000"/>
                </a:solidFill>
                <a:effectLst/>
                <a:latin typeface="Microsoft YaHei" panose="020B0503020204020204" pitchFamily="34" charset="-122"/>
                <a:ea typeface="Microsoft YaHei" panose="020B0503020204020204" pitchFamily="34" charset="-122"/>
                <a:cs typeface="宋体" panose="02010600030101010101" pitchFamily="2" charset="-122"/>
              </a:rPr>
              <a:t>低级特征</a:t>
            </a:r>
            <a:r>
              <a:rPr lang="zh-CN" altLang="zh-CN" sz="1800" kern="0" dirty="0">
                <a:effectLst/>
                <a:latin typeface="Microsoft YaHei" panose="020B0503020204020204" pitchFamily="34" charset="-122"/>
                <a:ea typeface="Microsoft YaHei" panose="020B0503020204020204" pitchFamily="34" charset="-122"/>
                <a:cs typeface="宋体" panose="02010600030101010101" pitchFamily="2" charset="-122"/>
              </a:rPr>
              <a:t>，</a:t>
            </a:r>
            <a:endParaRPr lang="en-US" altLang="zh-CN" sz="1800" kern="0" dirty="0">
              <a:effectLst/>
              <a:latin typeface="Microsoft YaHei" panose="020B0503020204020204" pitchFamily="34" charset="-122"/>
              <a:ea typeface="Microsoft YaHei" panose="020B0503020204020204" pitchFamily="34" charset="-122"/>
              <a:cs typeface="宋体" panose="02010600030101010101" pitchFamily="2" charset="-122"/>
            </a:endParaRPr>
          </a:p>
          <a:p>
            <a:pPr>
              <a:lnSpc>
                <a:spcPct val="150000"/>
              </a:lnSpc>
            </a:pPr>
            <a:r>
              <a:rPr lang="zh-CN" altLang="zh-CN" sz="1800" kern="0" dirty="0">
                <a:effectLst/>
                <a:latin typeface="Microsoft YaHei" panose="020B0503020204020204" pitchFamily="34" charset="-122"/>
                <a:ea typeface="Microsoft YaHei" panose="020B0503020204020204" pitchFamily="34" charset="-122"/>
                <a:cs typeface="宋体" panose="02010600030101010101" pitchFamily="2" charset="-122"/>
              </a:rPr>
              <a:t>又一定程度上实现了数据降维的效果。</a:t>
            </a:r>
            <a:r>
              <a:rPr lang="zh-CN" altLang="zh-CN" dirty="0">
                <a:effectLst/>
                <a:latin typeface="Microsoft YaHei" panose="020B0503020204020204" pitchFamily="34" charset="-122"/>
                <a:ea typeface="Microsoft YaHei" panose="020B0503020204020204" pitchFamily="34" charset="-122"/>
              </a:rPr>
              <a:t> </a:t>
            </a:r>
            <a:endParaRPr kumimoji="1"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0281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700A3EC8-AEEB-6E42-A9CA-AB401E177E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7338" y="1320237"/>
            <a:ext cx="5080000" cy="3606800"/>
          </a:xfrm>
          <a:prstGeom prst="rect">
            <a:avLst/>
          </a:prstGeom>
        </p:spPr>
      </p:pic>
      <p:sp>
        <p:nvSpPr>
          <p:cNvPr id="4" name="文本框 3">
            <a:extLst>
              <a:ext uri="{FF2B5EF4-FFF2-40B4-BE49-F238E27FC236}">
                <a16:creationId xmlns:a16="http://schemas.microsoft.com/office/drawing/2014/main" id="{6678F2BF-8DCB-0045-A071-FBFAB35FFB31}"/>
              </a:ext>
            </a:extLst>
          </p:cNvPr>
          <p:cNvSpPr txBox="1"/>
          <p:nvPr/>
        </p:nvSpPr>
        <p:spPr>
          <a:xfrm>
            <a:off x="1110615" y="406400"/>
            <a:ext cx="6387465" cy="584775"/>
          </a:xfrm>
          <a:prstGeom prst="rect">
            <a:avLst/>
          </a:prstGeom>
          <a:noFill/>
        </p:spPr>
        <p:txBody>
          <a:bodyPr wrap="square" rtlCol="0">
            <a:spAutoFit/>
          </a:bodyPr>
          <a:lstStyle/>
          <a:p>
            <a:r>
              <a:rPr lang="zh-CN" altLang="en-US" sz="3200" dirty="0">
                <a:solidFill>
                  <a:schemeClr val="tx1"/>
                </a:solidFill>
                <a:effectLst>
                  <a:outerShdw blurRad="38100" dist="19050" dir="2700000" algn="tl" rotWithShape="0">
                    <a:schemeClr val="dk1">
                      <a:alpha val="40000"/>
                    </a:schemeClr>
                  </a:outerShdw>
                </a:effectLst>
              </a:rPr>
              <a:t>权重扰动 </a:t>
            </a:r>
            <a:r>
              <a:rPr lang="en-US" altLang="zh-CN" sz="3200" dirty="0">
                <a:effectLst>
                  <a:outerShdw blurRad="38100" dist="19050" dir="2700000" algn="tl" rotWithShape="0">
                    <a:schemeClr val="dk1">
                      <a:alpha val="40000"/>
                    </a:schemeClr>
                  </a:outerShdw>
                </a:effectLst>
              </a:rPr>
              <a:t>-</a:t>
            </a:r>
            <a:r>
              <a:rPr lang="en-US" altLang="zh-CN" sz="3200" dirty="0">
                <a:solidFill>
                  <a:schemeClr val="tx1"/>
                </a:solidFill>
                <a:effectLst>
                  <a:outerShdw blurRad="38100" dist="19050" dir="2700000" algn="tl" rotWithShape="0">
                    <a:schemeClr val="dk1">
                      <a:alpha val="40000"/>
                    </a:schemeClr>
                  </a:outerShdw>
                </a:effectLst>
              </a:rPr>
              <a:t>&gt;</a:t>
            </a:r>
            <a:r>
              <a:rPr lang="zh-CN" altLang="en-US" sz="3200" dirty="0">
                <a:solidFill>
                  <a:schemeClr val="tx1"/>
                </a:solidFill>
                <a:effectLst>
                  <a:outerShdw blurRad="38100" dist="19050" dir="2700000" algn="tl" rotWithShape="0">
                    <a:schemeClr val="dk1">
                      <a:alpha val="40000"/>
                    </a:schemeClr>
                  </a:outerShdw>
                </a:effectLst>
              </a:rPr>
              <a:t> 缓解全局模型偏移</a:t>
            </a:r>
            <a:r>
              <a:rPr lang="en-US" altLang="zh-CN" sz="3200" dirty="0">
                <a:solidFill>
                  <a:schemeClr val="tx1"/>
                </a:solidFill>
                <a:effectLst>
                  <a:outerShdw blurRad="38100" dist="19050" dir="2700000" algn="tl" rotWithShape="0">
                    <a:schemeClr val="dk1">
                      <a:alpha val="40000"/>
                    </a:schemeClr>
                  </a:outerShdw>
                </a:effectLst>
              </a:rPr>
              <a:t> </a:t>
            </a:r>
          </a:p>
        </p:txBody>
      </p:sp>
      <p:pic>
        <p:nvPicPr>
          <p:cNvPr id="5" name="图片 4" descr="手机屏幕截图&#10;&#10;描述已自动生成">
            <a:extLst>
              <a:ext uri="{FF2B5EF4-FFF2-40B4-BE49-F238E27FC236}">
                <a16:creationId xmlns:a16="http://schemas.microsoft.com/office/drawing/2014/main" id="{5F29CF6E-6250-DE45-98BC-A061DF6DA9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4662" y="1305852"/>
            <a:ext cx="5756275" cy="3660140"/>
          </a:xfrm>
          <a:prstGeom prst="rect">
            <a:avLst/>
          </a:prstGeom>
        </p:spPr>
      </p:pic>
      <p:sp>
        <p:nvSpPr>
          <p:cNvPr id="6" name="矩形 5">
            <a:extLst>
              <a:ext uri="{FF2B5EF4-FFF2-40B4-BE49-F238E27FC236}">
                <a16:creationId xmlns:a16="http://schemas.microsoft.com/office/drawing/2014/main" id="{B8271C2D-EA3F-6E48-BFD4-A101409C385A}"/>
              </a:ext>
            </a:extLst>
          </p:cNvPr>
          <p:cNvSpPr/>
          <p:nvPr/>
        </p:nvSpPr>
        <p:spPr>
          <a:xfrm>
            <a:off x="800100" y="5887181"/>
            <a:ext cx="2844800" cy="803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D10934C4-9EA5-E342-9268-0CEADE3D9A53}"/>
                  </a:ext>
                </a:extLst>
              </p:cNvPr>
              <p:cNvSpPr txBox="1"/>
              <p:nvPr/>
            </p:nvSpPr>
            <p:spPr>
              <a:xfrm>
                <a:off x="304799" y="5417506"/>
                <a:ext cx="6096000" cy="8714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solidFill>
                                <a:srgbClr val="C00000"/>
                              </a:solidFill>
                              <a:latin typeface="Cambria Math" panose="02040503050406030204" pitchFamily="18" charset="0"/>
                            </a:rPr>
                          </m:ctrlPr>
                        </m:sSubPr>
                        <m:e>
                          <m:r>
                            <a:rPr lang="zh-CN" altLang="en-US" sz="2000" i="1">
                              <a:solidFill>
                                <a:srgbClr val="C00000"/>
                              </a:solidFill>
                              <a:latin typeface="Cambria Math" panose="02040503050406030204" pitchFamily="18" charset="0"/>
                            </a:rPr>
                            <m:t>𝛿</m:t>
                          </m:r>
                        </m:e>
                        <m:sub>
                          <m:r>
                            <a:rPr lang="zh-CN" altLang="en-US" sz="2000" i="1">
                              <a:solidFill>
                                <a:srgbClr val="C00000"/>
                              </a:solidFill>
                              <a:latin typeface="Cambria Math" panose="02040503050406030204" pitchFamily="18" charset="0"/>
                            </a:rPr>
                            <m:t>𝑘</m:t>
                          </m:r>
                        </m:sub>
                      </m:sSub>
                      <m:r>
                        <a:rPr lang="zh-CN" altLang="en-US" sz="2000" i="0">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𝛼</m:t>
                      </m:r>
                      <m:f>
                        <m:fPr>
                          <m:ctrlPr>
                            <a:rPr lang="zh-CN" altLang="en-US" sz="2000" i="1">
                              <a:solidFill>
                                <a:srgbClr val="C00000"/>
                              </a:solidFill>
                              <a:latin typeface="Cambria Math" panose="02040503050406030204" pitchFamily="18" charset="0"/>
                            </a:rPr>
                          </m:ctrlPr>
                        </m:fPr>
                        <m:num>
                          <m:r>
                            <m:rPr>
                              <m:sty m:val="p"/>
                            </m:rPr>
                            <a:rPr lang="zh-CN" altLang="en-US" sz="2000" i="0">
                              <a:solidFill>
                                <a:srgbClr val="C00000"/>
                              </a:solidFill>
                              <a:latin typeface="Cambria Math" panose="02040503050406030204" pitchFamily="18" charset="0"/>
                            </a:rPr>
                            <m:t>∇</m:t>
                          </m:r>
                          <m:sSub>
                            <m:sSubPr>
                              <m:ctrlPr>
                                <a:rPr lang="zh-CN" altLang="en-US" sz="2000" i="1">
                                  <a:solidFill>
                                    <a:srgbClr val="C00000"/>
                                  </a:solidFill>
                                  <a:latin typeface="Cambria Math" panose="02040503050406030204" pitchFamily="18" charset="0"/>
                                </a:rPr>
                              </m:ctrlPr>
                            </m:sSubPr>
                            <m:e>
                              <m:r>
                                <a:rPr lang="zh-CN" altLang="en-US" sz="2000" i="0">
                                  <a:solidFill>
                                    <a:srgbClr val="C00000"/>
                                  </a:solidFill>
                                  <a:latin typeface="Cambria Math" panose="02040503050406030204" pitchFamily="18" charset="0"/>
                                </a:rPr>
                                <m:t>𝓁</m:t>
                              </m:r>
                            </m:e>
                            <m:sub>
                              <m:r>
                                <a:rPr lang="zh-CN" altLang="en-US" sz="2000" i="1">
                                  <a:solidFill>
                                    <a:srgbClr val="C00000"/>
                                  </a:solidFill>
                                  <a:latin typeface="Cambria Math" panose="02040503050406030204" pitchFamily="18" charset="0"/>
                                </a:rPr>
                                <m:t>𝑖</m:t>
                              </m:r>
                            </m:sub>
                          </m:sSub>
                          <m:d>
                            <m:dPr>
                              <m:sepChr m:val=","/>
                              <m:ctrlPr>
                                <a:rPr lang="zh-CN" altLang="en-US" sz="2000" i="1">
                                  <a:solidFill>
                                    <a:srgbClr val="C00000"/>
                                  </a:solidFill>
                                  <a:latin typeface="Cambria Math" panose="02040503050406030204" pitchFamily="18" charset="0"/>
                                </a:rPr>
                              </m:ctrlPr>
                            </m:dPr>
                            <m:e>
                              <m:r>
                                <m:rPr>
                                  <m:sty m:val="p"/>
                                </m:rPr>
                                <a:rPr lang="zh-CN" altLang="en-US" sz="2000" i="0">
                                  <a:solidFill>
                                    <a:srgbClr val="C00000"/>
                                  </a:solidFill>
                                  <a:latin typeface="Cambria Math" panose="02040503050406030204" pitchFamily="18" charset="0"/>
                                </a:rPr>
                                <m:t>Ψ</m:t>
                              </m:r>
                            </m:e>
                            <m:e>
                              <m:d>
                                <m:dPr>
                                  <m:ctrlPr>
                                    <a:rPr lang="zh-CN" altLang="en-US" sz="2000" i="1">
                                      <a:solidFill>
                                        <a:srgbClr val="C00000"/>
                                      </a:solidFill>
                                      <a:latin typeface="Cambria Math" panose="02040503050406030204" pitchFamily="18" charset="0"/>
                                    </a:rPr>
                                  </m:ctrlPr>
                                </m:dPr>
                                <m:e>
                                  <m:r>
                                    <a:rPr lang="zh-CN" altLang="en-US" sz="2000" i="1">
                                      <a:solidFill>
                                        <a:srgbClr val="C00000"/>
                                      </a:solidFill>
                                      <a:latin typeface="Cambria Math" panose="02040503050406030204" pitchFamily="18" charset="0"/>
                                    </a:rPr>
                                    <m:t>𝑥</m:t>
                                  </m:r>
                                </m:e>
                              </m:d>
                            </m:e>
                            <m:e>
                              <m:r>
                                <a:rPr lang="zh-CN" altLang="en-US" sz="2000" i="1">
                                  <a:solidFill>
                                    <a:srgbClr val="C00000"/>
                                  </a:solidFill>
                                  <a:latin typeface="Cambria Math" panose="02040503050406030204" pitchFamily="18" charset="0"/>
                                </a:rPr>
                                <m:t>𝑦</m:t>
                              </m:r>
                              <m:sSub>
                                <m:sSubPr>
                                  <m:ctrlPr>
                                    <a:rPr lang="zh-CN" altLang="en-US" sz="2000" i="1">
                                      <a:solidFill>
                                        <a:srgbClr val="C00000"/>
                                      </a:solidFill>
                                      <a:latin typeface="Cambria Math" panose="02040503050406030204" pitchFamily="18" charset="0"/>
                                    </a:rPr>
                                  </m:ctrlPr>
                                </m:sSubPr>
                                <m:e>
                                  <m:r>
                                    <a:rPr lang="zh-CN" altLang="en-US" sz="2000" i="1">
                                      <a:solidFill>
                                        <a:srgbClr val="C00000"/>
                                      </a:solidFill>
                                      <a:latin typeface="Cambria Math" panose="02040503050406030204" pitchFamily="18" charset="0"/>
                                    </a:rPr>
                                    <m:t>𝜃</m:t>
                                  </m:r>
                                </m:e>
                                <m:sub>
                                  <m:r>
                                    <a:rPr lang="zh-CN" altLang="en-US" sz="2000" i="1">
                                      <a:solidFill>
                                        <a:srgbClr val="C00000"/>
                                      </a:solidFill>
                                      <a:latin typeface="Cambria Math" panose="02040503050406030204" pitchFamily="18" charset="0"/>
                                    </a:rPr>
                                    <m:t>𝑖</m:t>
                                  </m:r>
                                  <m:r>
                                    <a:rPr lang="zh-CN" altLang="en-US" sz="2000" i="0">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𝑘</m:t>
                                  </m:r>
                                  <m:r>
                                    <a:rPr lang="zh-CN" altLang="en-US" sz="2000" i="0">
                                      <a:solidFill>
                                        <a:srgbClr val="C00000"/>
                                      </a:solidFill>
                                      <a:latin typeface="Cambria Math" panose="02040503050406030204" pitchFamily="18" charset="0"/>
                                    </a:rPr>
                                    <m:t>−1</m:t>
                                  </m:r>
                                </m:sub>
                              </m:sSub>
                            </m:e>
                          </m:d>
                        </m:num>
                        <m:den>
                          <m:sSub>
                            <m:sSubPr>
                              <m:ctrlPr>
                                <a:rPr lang="zh-CN" altLang="en-US" sz="2000" i="1">
                                  <a:solidFill>
                                    <a:srgbClr val="C00000"/>
                                  </a:solidFill>
                                  <a:latin typeface="Cambria Math" panose="02040503050406030204" pitchFamily="18" charset="0"/>
                                </a:rPr>
                              </m:ctrlPr>
                            </m:sSubPr>
                            <m:e>
                              <m:d>
                                <m:dPr>
                                  <m:begChr m:val=""/>
                                  <m:endChr m:val=""/>
                                  <m:ctrlPr>
                                    <a:rPr lang="zh-CN" altLang="en-US" sz="2000" i="1">
                                      <a:solidFill>
                                        <a:srgbClr val="C00000"/>
                                      </a:solidFill>
                                      <a:latin typeface="Cambria Math" panose="02040503050406030204" pitchFamily="18" charset="0"/>
                                    </a:rPr>
                                  </m:ctrlPr>
                                </m:dPr>
                                <m:e>
                                  <m:r>
                                    <a:rPr lang="zh-CN" altLang="en-US" sz="2000" i="0">
                                      <a:solidFill>
                                        <a:srgbClr val="C00000"/>
                                      </a:solidFill>
                                      <a:latin typeface="Cambria Math" panose="02040503050406030204" pitchFamily="18" charset="0"/>
                                    </a:rPr>
                                    <m:t>∥</m:t>
                                  </m:r>
                                  <m:sSub>
                                    <m:sSubPr>
                                      <m:ctrlPr>
                                        <a:rPr lang="zh-CN" altLang="en-US" sz="2000" i="1">
                                          <a:solidFill>
                                            <a:srgbClr val="C00000"/>
                                          </a:solidFill>
                                          <a:latin typeface="Cambria Math" panose="02040503050406030204" pitchFamily="18" charset="0"/>
                                        </a:rPr>
                                      </m:ctrlPr>
                                    </m:sSubPr>
                                    <m:e>
                                      <m:r>
                                        <a:rPr lang="zh-CN" altLang="en-US" sz="2000" i="0">
                                          <a:solidFill>
                                            <a:srgbClr val="C00000"/>
                                          </a:solidFill>
                                          <a:latin typeface="Cambria Math" panose="02040503050406030204" pitchFamily="18" charset="0"/>
                                        </a:rPr>
                                        <m:t>𝓁</m:t>
                                      </m:r>
                                    </m:e>
                                    <m:sub>
                                      <m:r>
                                        <a:rPr lang="zh-CN" altLang="en-US" sz="2000" i="1">
                                          <a:solidFill>
                                            <a:srgbClr val="C00000"/>
                                          </a:solidFill>
                                          <a:latin typeface="Cambria Math" panose="02040503050406030204" pitchFamily="18" charset="0"/>
                                        </a:rPr>
                                        <m:t>𝑖</m:t>
                                      </m:r>
                                    </m:sub>
                                  </m:sSub>
                                  <m:d>
                                    <m:dPr>
                                      <m:sepChr m:val=","/>
                                      <m:ctrlPr>
                                        <a:rPr lang="zh-CN" altLang="en-US" sz="2000" i="1">
                                          <a:solidFill>
                                            <a:srgbClr val="C00000"/>
                                          </a:solidFill>
                                          <a:latin typeface="Cambria Math" panose="02040503050406030204" pitchFamily="18" charset="0"/>
                                        </a:rPr>
                                      </m:ctrlPr>
                                    </m:dPr>
                                    <m:e>
                                      <m:r>
                                        <m:rPr>
                                          <m:sty m:val="p"/>
                                        </m:rPr>
                                        <a:rPr lang="zh-CN" altLang="en-US" sz="2000" i="0">
                                          <a:solidFill>
                                            <a:srgbClr val="C00000"/>
                                          </a:solidFill>
                                          <a:latin typeface="Cambria Math" panose="02040503050406030204" pitchFamily="18" charset="0"/>
                                        </a:rPr>
                                        <m:t>Ψ</m:t>
                                      </m:r>
                                    </m:e>
                                    <m:e>
                                      <m:d>
                                        <m:dPr>
                                          <m:ctrlPr>
                                            <a:rPr lang="zh-CN" altLang="en-US" sz="2000" i="1">
                                              <a:solidFill>
                                                <a:srgbClr val="C00000"/>
                                              </a:solidFill>
                                              <a:latin typeface="Cambria Math" panose="02040503050406030204" pitchFamily="18" charset="0"/>
                                            </a:rPr>
                                          </m:ctrlPr>
                                        </m:dPr>
                                        <m:e>
                                          <m:r>
                                            <a:rPr lang="zh-CN" altLang="en-US" sz="2000" i="1">
                                              <a:solidFill>
                                                <a:srgbClr val="C00000"/>
                                              </a:solidFill>
                                              <a:latin typeface="Cambria Math" panose="02040503050406030204" pitchFamily="18" charset="0"/>
                                            </a:rPr>
                                            <m:t>𝑥</m:t>
                                          </m:r>
                                        </m:e>
                                      </m:d>
                                    </m:e>
                                    <m:e>
                                      <m:r>
                                        <a:rPr lang="zh-CN" altLang="en-US" sz="2000" i="1">
                                          <a:solidFill>
                                            <a:srgbClr val="C00000"/>
                                          </a:solidFill>
                                          <a:latin typeface="Cambria Math" panose="02040503050406030204" pitchFamily="18" charset="0"/>
                                        </a:rPr>
                                        <m:t>𝑦</m:t>
                                      </m:r>
                                      <m:sSub>
                                        <m:sSubPr>
                                          <m:ctrlPr>
                                            <a:rPr lang="zh-CN" altLang="en-US" sz="2000" i="1">
                                              <a:solidFill>
                                                <a:srgbClr val="C00000"/>
                                              </a:solidFill>
                                              <a:latin typeface="Cambria Math" panose="02040503050406030204" pitchFamily="18" charset="0"/>
                                            </a:rPr>
                                          </m:ctrlPr>
                                        </m:sSubPr>
                                        <m:e>
                                          <m:r>
                                            <a:rPr lang="zh-CN" altLang="en-US" sz="2000" i="1">
                                              <a:solidFill>
                                                <a:srgbClr val="C00000"/>
                                              </a:solidFill>
                                              <a:latin typeface="Cambria Math" panose="02040503050406030204" pitchFamily="18" charset="0"/>
                                            </a:rPr>
                                            <m:t>𝜃</m:t>
                                          </m:r>
                                        </m:e>
                                        <m:sub>
                                          <m:r>
                                            <a:rPr lang="zh-CN" altLang="en-US" sz="2000" i="1">
                                              <a:solidFill>
                                                <a:srgbClr val="C00000"/>
                                              </a:solidFill>
                                              <a:latin typeface="Cambria Math" panose="02040503050406030204" pitchFamily="18" charset="0"/>
                                            </a:rPr>
                                            <m:t>𝑖</m:t>
                                          </m:r>
                                          <m:r>
                                            <a:rPr lang="zh-CN" altLang="en-US" sz="2000" i="0">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𝑘</m:t>
                                          </m:r>
                                          <m:r>
                                            <a:rPr lang="zh-CN" altLang="en-US" sz="2000" i="0">
                                              <a:solidFill>
                                                <a:srgbClr val="C00000"/>
                                              </a:solidFill>
                                              <a:latin typeface="Cambria Math" panose="02040503050406030204" pitchFamily="18" charset="0"/>
                                            </a:rPr>
                                            <m:t>−1</m:t>
                                          </m:r>
                                        </m:sub>
                                      </m:sSub>
                                    </m:e>
                                  </m:d>
                                  <m:r>
                                    <a:rPr lang="zh-CN" altLang="en-US" sz="2000" i="0">
                                      <a:solidFill>
                                        <a:srgbClr val="C00000"/>
                                      </a:solidFill>
                                      <a:latin typeface="Cambria Math" panose="02040503050406030204" pitchFamily="18" charset="0"/>
                                    </a:rPr>
                                    <m:t>∥</m:t>
                                  </m:r>
                                </m:e>
                              </m:d>
                            </m:e>
                            <m:sub>
                              <m:r>
                                <a:rPr lang="zh-CN" altLang="en-US" sz="2000" i="0">
                                  <a:solidFill>
                                    <a:srgbClr val="C00000"/>
                                  </a:solidFill>
                                  <a:latin typeface="Cambria Math" panose="02040503050406030204" pitchFamily="18" charset="0"/>
                                </a:rPr>
                                <m:t>2</m:t>
                              </m:r>
                            </m:sub>
                          </m:sSub>
                        </m:den>
                      </m:f>
                      <m:r>
                        <a:rPr lang="en-US" altLang="zh-CN" sz="2000" b="0" i="1" smtClean="0">
                          <a:solidFill>
                            <a:srgbClr val="C00000"/>
                          </a:solidFill>
                          <a:latin typeface="Cambria Math" panose="02040503050406030204" pitchFamily="18" charset="0"/>
                        </a:rPr>
                        <m:t>                 (2)</m:t>
                      </m:r>
                    </m:oMath>
                  </m:oMathPara>
                </a14:m>
                <a:endParaRPr lang="zh-CN" altLang="en-US" sz="2000" dirty="0">
                  <a:solidFill>
                    <a:srgbClr val="C00000"/>
                  </a:solidFill>
                </a:endParaRPr>
              </a:p>
            </p:txBody>
          </p:sp>
        </mc:Choice>
        <mc:Fallback>
          <p:sp>
            <p:nvSpPr>
              <p:cNvPr id="15" name="文本框 14">
                <a:extLst>
                  <a:ext uri="{FF2B5EF4-FFF2-40B4-BE49-F238E27FC236}">
                    <a16:creationId xmlns:a16="http://schemas.microsoft.com/office/drawing/2014/main" id="{D10934C4-9EA5-E342-9268-0CEADE3D9A53}"/>
                  </a:ext>
                </a:extLst>
              </p:cNvPr>
              <p:cNvSpPr txBox="1">
                <a:spLocks noRot="1" noChangeAspect="1" noMove="1" noResize="1" noEditPoints="1" noAdjustHandles="1" noChangeArrowheads="1" noChangeShapeType="1" noTextEdit="1"/>
              </p:cNvSpPr>
              <p:nvPr/>
            </p:nvSpPr>
            <p:spPr>
              <a:xfrm>
                <a:off x="304799" y="5417506"/>
                <a:ext cx="6096000" cy="871457"/>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81987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678F2BF-8DCB-0045-A071-FBFAB35FFB31}"/>
              </a:ext>
            </a:extLst>
          </p:cNvPr>
          <p:cNvSpPr txBox="1"/>
          <p:nvPr/>
        </p:nvSpPr>
        <p:spPr>
          <a:xfrm>
            <a:off x="1110615" y="406400"/>
            <a:ext cx="6387465" cy="584775"/>
          </a:xfrm>
          <a:prstGeom prst="rect">
            <a:avLst/>
          </a:prstGeom>
          <a:noFill/>
        </p:spPr>
        <p:txBody>
          <a:bodyPr wrap="square" rtlCol="0">
            <a:spAutoFit/>
          </a:bodyPr>
          <a:lstStyle/>
          <a:p>
            <a:r>
              <a:rPr lang="zh-CN" altLang="en-US" sz="3200" dirty="0">
                <a:solidFill>
                  <a:schemeClr val="tx1"/>
                </a:solidFill>
                <a:effectLst>
                  <a:outerShdw blurRad="38100" dist="19050" dir="2700000" algn="tl" rotWithShape="0">
                    <a:schemeClr val="dk1">
                      <a:alpha val="40000"/>
                    </a:schemeClr>
                  </a:outerShdw>
                </a:effectLst>
              </a:rPr>
              <a:t>两级监督对比学习 </a:t>
            </a:r>
            <a:r>
              <a:rPr lang="en-US" altLang="zh-CN" sz="3200" dirty="0">
                <a:solidFill>
                  <a:schemeClr val="tx1"/>
                </a:solidFill>
                <a:effectLst>
                  <a:outerShdw blurRad="38100" dist="19050" dir="2700000" algn="tl" rotWithShape="0">
                    <a:schemeClr val="dk1">
                      <a:alpha val="40000"/>
                    </a:schemeClr>
                  </a:outerShdw>
                </a:effectLst>
              </a:rPr>
              <a:t>-&gt; </a:t>
            </a:r>
            <a:r>
              <a:rPr lang="zh-CN" altLang="en-US" sz="3200" dirty="0">
                <a:solidFill>
                  <a:schemeClr val="tx1"/>
                </a:solidFill>
                <a:effectLst>
                  <a:outerShdw blurRad="38100" dist="19050" dir="2700000" algn="tl" rotWithShape="0">
                    <a:schemeClr val="dk1">
                      <a:alpha val="40000"/>
                    </a:schemeClr>
                  </a:outerShdw>
                </a:effectLst>
              </a:rPr>
              <a:t>类不平衡</a:t>
            </a:r>
            <a:endParaRPr lang="en-US" altLang="zh-CN" sz="3200" dirty="0">
              <a:solidFill>
                <a:schemeClr val="tx1"/>
              </a:solidFill>
              <a:effectLst>
                <a:outerShdw blurRad="38100" dist="19050" dir="2700000" algn="tl" rotWithShape="0">
                  <a:schemeClr val="dk1">
                    <a:alpha val="40000"/>
                  </a:schemeClr>
                </a:outerShdw>
              </a:effectLst>
            </a:endParaRPr>
          </a:p>
        </p:txBody>
      </p:sp>
      <p:pic>
        <p:nvPicPr>
          <p:cNvPr id="3" name="图片 2" descr="手机屏幕截图&#10;&#10;描述已自动生成">
            <a:extLst>
              <a:ext uri="{FF2B5EF4-FFF2-40B4-BE49-F238E27FC236}">
                <a16:creationId xmlns:a16="http://schemas.microsoft.com/office/drawing/2014/main" id="{D13F6A35-5310-2A43-B505-54788CAEAF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4662" y="1320237"/>
            <a:ext cx="5756275" cy="4147185"/>
          </a:xfrm>
          <a:prstGeom prst="rect">
            <a:avLst/>
          </a:prstGeom>
        </p:spPr>
      </p:pic>
      <p:sp>
        <p:nvSpPr>
          <p:cNvPr id="5" name="矩形 4">
            <a:extLst>
              <a:ext uri="{FF2B5EF4-FFF2-40B4-BE49-F238E27FC236}">
                <a16:creationId xmlns:a16="http://schemas.microsoft.com/office/drawing/2014/main" id="{8D97AF84-145C-734C-A896-DF98BD0505D6}"/>
              </a:ext>
            </a:extLst>
          </p:cNvPr>
          <p:cNvSpPr/>
          <p:nvPr/>
        </p:nvSpPr>
        <p:spPr>
          <a:xfrm>
            <a:off x="800100" y="5887181"/>
            <a:ext cx="2844800" cy="803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423D64B4-6AB8-7B4B-AB3C-AF9AC84FA44A}"/>
                  </a:ext>
                </a:extLst>
              </p:cNvPr>
              <p:cNvSpPr txBox="1"/>
              <p:nvPr/>
            </p:nvSpPr>
            <p:spPr>
              <a:xfrm>
                <a:off x="304799" y="5887181"/>
                <a:ext cx="609600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solidFill>
                                <a:srgbClr val="C00000"/>
                              </a:solidFill>
                              <a:latin typeface="Cambria Math" panose="02040503050406030204" pitchFamily="18" charset="0"/>
                            </a:rPr>
                          </m:ctrlPr>
                        </m:sSubPr>
                        <m:e>
                          <m:r>
                            <a:rPr lang="zh-CN" altLang="en-US" sz="2000" b="0" i="1">
                              <a:solidFill>
                                <a:srgbClr val="C00000"/>
                              </a:solidFill>
                              <a:latin typeface="Cambria Math" panose="02040503050406030204" pitchFamily="18" charset="0"/>
                            </a:rPr>
                            <m:t>ℒ</m:t>
                          </m:r>
                        </m:e>
                        <m:sub>
                          <m:r>
                            <a:rPr lang="zh-CN" altLang="en-US" sz="2000" b="0" i="1">
                              <a:solidFill>
                                <a:srgbClr val="C00000"/>
                              </a:solidFill>
                              <a:latin typeface="Cambria Math" panose="02040503050406030204" pitchFamily="18" charset="0"/>
                            </a:rPr>
                            <m:t>𝑛𝑒𝑤</m:t>
                          </m:r>
                        </m:sub>
                      </m:sSub>
                      <m:r>
                        <a:rPr lang="zh-CN" altLang="en-US" sz="2000" b="0" i="0">
                          <a:solidFill>
                            <a:srgbClr val="C00000"/>
                          </a:solidFill>
                          <a:latin typeface="Cambria Math" panose="02040503050406030204" pitchFamily="18" charset="0"/>
                        </a:rPr>
                        <m:t>=</m:t>
                      </m:r>
                      <m:r>
                        <a:rPr lang="zh-CN" altLang="en-US" sz="2000" b="0" i="0">
                          <a:solidFill>
                            <a:srgbClr val="C00000"/>
                          </a:solidFill>
                          <a:latin typeface="Cambria Math" panose="02040503050406030204" pitchFamily="18" charset="0"/>
                        </a:rPr>
                        <m:t>ℒ</m:t>
                      </m:r>
                      <m:r>
                        <a:rPr lang="zh-CN" altLang="en-US" sz="2000" b="0" i="0">
                          <a:solidFill>
                            <a:srgbClr val="C00000"/>
                          </a:solidFill>
                          <a:latin typeface="Cambria Math" panose="02040503050406030204" pitchFamily="18" charset="0"/>
                        </a:rPr>
                        <m:t>+</m:t>
                      </m:r>
                      <m:sSub>
                        <m:sSubPr>
                          <m:ctrlPr>
                            <a:rPr lang="zh-CN" altLang="en-US" sz="2000" i="1">
                              <a:solidFill>
                                <a:srgbClr val="C00000"/>
                              </a:solidFill>
                              <a:latin typeface="Cambria Math" panose="02040503050406030204" pitchFamily="18" charset="0"/>
                            </a:rPr>
                          </m:ctrlPr>
                        </m:sSubPr>
                        <m:e>
                          <m:r>
                            <a:rPr lang="zh-CN" altLang="en-US" sz="2000" b="0" i="1">
                              <a:solidFill>
                                <a:srgbClr val="C00000"/>
                              </a:solidFill>
                              <a:latin typeface="Cambria Math" panose="02040503050406030204" pitchFamily="18" charset="0"/>
                            </a:rPr>
                            <m:t>𝑘</m:t>
                          </m:r>
                        </m:e>
                        <m:sub>
                          <m:r>
                            <a:rPr lang="zh-CN" altLang="en-US" sz="2000" b="0" i="0">
                              <a:solidFill>
                                <a:srgbClr val="C00000"/>
                              </a:solidFill>
                              <a:latin typeface="Cambria Math" panose="02040503050406030204" pitchFamily="18" charset="0"/>
                            </a:rPr>
                            <m:t>1</m:t>
                          </m:r>
                        </m:sub>
                      </m:sSub>
                      <m:sSub>
                        <m:sSubPr>
                          <m:ctrlPr>
                            <a:rPr lang="zh-CN" altLang="en-US" sz="2000" i="1">
                              <a:solidFill>
                                <a:srgbClr val="C00000"/>
                              </a:solidFill>
                              <a:latin typeface="Cambria Math" panose="02040503050406030204" pitchFamily="18" charset="0"/>
                            </a:rPr>
                          </m:ctrlPr>
                        </m:sSubPr>
                        <m:e>
                          <m:r>
                            <a:rPr lang="zh-CN" altLang="en-US" sz="2000" b="0" i="0">
                              <a:solidFill>
                                <a:srgbClr val="C00000"/>
                              </a:solidFill>
                              <a:latin typeface="Cambria Math" panose="02040503050406030204" pitchFamily="18" charset="0"/>
                            </a:rPr>
                            <m:t>ℒ</m:t>
                          </m:r>
                        </m:e>
                        <m:sub>
                          <m:r>
                            <a:rPr lang="zh-CN" altLang="en-US" sz="2000" b="0" i="1">
                              <a:solidFill>
                                <a:srgbClr val="C00000"/>
                              </a:solidFill>
                              <a:latin typeface="Cambria Math" panose="02040503050406030204" pitchFamily="18" charset="0"/>
                            </a:rPr>
                            <m:t>𝐼𝑛𝑡𝑟𝑎</m:t>
                          </m:r>
                        </m:sub>
                      </m:sSub>
                      <m:r>
                        <a:rPr lang="zh-CN" altLang="en-US" sz="2000" b="0" i="0">
                          <a:solidFill>
                            <a:srgbClr val="C00000"/>
                          </a:solidFill>
                          <a:latin typeface="Cambria Math" panose="02040503050406030204" pitchFamily="18" charset="0"/>
                        </a:rPr>
                        <m:t>+</m:t>
                      </m:r>
                      <m:sSub>
                        <m:sSubPr>
                          <m:ctrlPr>
                            <a:rPr lang="zh-CN" altLang="en-US" sz="2000" i="1">
                              <a:solidFill>
                                <a:srgbClr val="C00000"/>
                              </a:solidFill>
                              <a:latin typeface="Cambria Math" panose="02040503050406030204" pitchFamily="18" charset="0"/>
                            </a:rPr>
                          </m:ctrlPr>
                        </m:sSubPr>
                        <m:e>
                          <m:r>
                            <a:rPr lang="zh-CN" altLang="en-US" sz="2000" b="0" i="1">
                              <a:solidFill>
                                <a:srgbClr val="C00000"/>
                              </a:solidFill>
                              <a:latin typeface="Cambria Math" panose="02040503050406030204" pitchFamily="18" charset="0"/>
                            </a:rPr>
                            <m:t>𝑘</m:t>
                          </m:r>
                        </m:e>
                        <m:sub>
                          <m:r>
                            <a:rPr lang="zh-CN" altLang="en-US" sz="2000" b="0" i="0">
                              <a:solidFill>
                                <a:srgbClr val="C00000"/>
                              </a:solidFill>
                              <a:latin typeface="Cambria Math" panose="02040503050406030204" pitchFamily="18" charset="0"/>
                            </a:rPr>
                            <m:t>2</m:t>
                          </m:r>
                        </m:sub>
                      </m:sSub>
                      <m:sSub>
                        <m:sSubPr>
                          <m:ctrlPr>
                            <a:rPr lang="zh-CN" altLang="en-US" sz="2000" i="1">
                              <a:solidFill>
                                <a:srgbClr val="C00000"/>
                              </a:solidFill>
                              <a:latin typeface="Cambria Math" panose="02040503050406030204" pitchFamily="18" charset="0"/>
                            </a:rPr>
                          </m:ctrlPr>
                        </m:sSubPr>
                        <m:e>
                          <m:r>
                            <a:rPr lang="zh-CN" altLang="en-US" sz="2000" b="0" i="0">
                              <a:solidFill>
                                <a:srgbClr val="C00000"/>
                              </a:solidFill>
                              <a:latin typeface="Cambria Math" panose="02040503050406030204" pitchFamily="18" charset="0"/>
                            </a:rPr>
                            <m:t>ℒ</m:t>
                          </m:r>
                        </m:e>
                        <m:sub>
                          <m:r>
                            <a:rPr lang="zh-CN" altLang="en-US" sz="2000" b="0" i="1">
                              <a:solidFill>
                                <a:srgbClr val="C00000"/>
                              </a:solidFill>
                              <a:latin typeface="Cambria Math" panose="02040503050406030204" pitchFamily="18" charset="0"/>
                            </a:rPr>
                            <m:t>𝐼𝑛𝑡𝑒𝑟</m:t>
                          </m:r>
                        </m:sub>
                      </m:sSub>
                      <m:r>
                        <a:rPr lang="en-US" altLang="zh-CN" sz="2000" b="0" i="1" smtClean="0">
                          <a:solidFill>
                            <a:srgbClr val="C00000"/>
                          </a:solidFill>
                          <a:latin typeface="Cambria Math" panose="02040503050406030204" pitchFamily="18" charset="0"/>
                        </a:rPr>
                        <m:t>                 </m:t>
                      </m:r>
                      <m:r>
                        <a:rPr lang="en-US" altLang="zh-CN" sz="2000" b="0" i="0" smtClean="0">
                          <a:solidFill>
                            <a:srgbClr val="C00000"/>
                          </a:solidFill>
                          <a:latin typeface="Cambria Math" panose="02040503050406030204" pitchFamily="18" charset="0"/>
                        </a:rPr>
                        <m:t>(3)</m:t>
                      </m:r>
                    </m:oMath>
                  </m:oMathPara>
                </a14:m>
                <a:endParaRPr lang="zh-CN" altLang="en-US" sz="2000" dirty="0">
                  <a:solidFill>
                    <a:srgbClr val="C00000"/>
                  </a:solidFill>
                </a:endParaRPr>
              </a:p>
            </p:txBody>
          </p:sp>
        </mc:Choice>
        <mc:Fallback>
          <p:sp>
            <p:nvSpPr>
              <p:cNvPr id="8" name="文本框 7">
                <a:extLst>
                  <a:ext uri="{FF2B5EF4-FFF2-40B4-BE49-F238E27FC236}">
                    <a16:creationId xmlns:a16="http://schemas.microsoft.com/office/drawing/2014/main" id="{423D64B4-6AB8-7B4B-AB3C-AF9AC84FA44A}"/>
                  </a:ext>
                </a:extLst>
              </p:cNvPr>
              <p:cNvSpPr txBox="1">
                <a:spLocks noRot="1" noChangeAspect="1" noMove="1" noResize="1" noEditPoints="1" noAdjustHandles="1" noChangeArrowheads="1" noChangeShapeType="1" noTextEdit="1"/>
              </p:cNvSpPr>
              <p:nvPr/>
            </p:nvSpPr>
            <p:spPr>
              <a:xfrm>
                <a:off x="304799" y="5887181"/>
                <a:ext cx="6096000" cy="400110"/>
              </a:xfrm>
              <a:prstGeom prst="rect">
                <a:avLst/>
              </a:prstGeom>
              <a:blipFill>
                <a:blip r:embed="rId4"/>
                <a:stretch>
                  <a:fillRect b="-18750"/>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D5651E9F-0F37-584A-81B5-CB2ADF4ED248}"/>
              </a:ext>
            </a:extLst>
          </p:cNvPr>
          <p:cNvPicPr>
            <a:picLocks noChangeAspect="1"/>
          </p:cNvPicPr>
          <p:nvPr/>
        </p:nvPicPr>
        <p:blipFill rotWithShape="1">
          <a:blip r:embed="rId5">
            <a:extLst>
              <a:ext uri="{28A0092B-C50C-407E-A947-70E740481C1C}">
                <a14:useLocalDpi xmlns:a14="http://schemas.microsoft.com/office/drawing/2010/main" val="0"/>
              </a:ext>
            </a:extLst>
          </a:blip>
          <a:srcRect t="1192"/>
          <a:stretch/>
        </p:blipFill>
        <p:spPr>
          <a:xfrm>
            <a:off x="7117442" y="1688840"/>
            <a:ext cx="3992887" cy="2181031"/>
          </a:xfrm>
          <a:prstGeom prst="rect">
            <a:avLst/>
          </a:prstGeom>
        </p:spPr>
      </p:pic>
      <p:sp>
        <p:nvSpPr>
          <p:cNvPr id="10" name="文本框 9">
            <a:extLst>
              <a:ext uri="{FF2B5EF4-FFF2-40B4-BE49-F238E27FC236}">
                <a16:creationId xmlns:a16="http://schemas.microsoft.com/office/drawing/2014/main" id="{7D30C55F-DC36-3C4F-BD42-939DFF7E6630}"/>
              </a:ext>
            </a:extLst>
          </p:cNvPr>
          <p:cNvSpPr txBox="1"/>
          <p:nvPr/>
        </p:nvSpPr>
        <p:spPr>
          <a:xfrm>
            <a:off x="6944060" y="4166389"/>
            <a:ext cx="4339650" cy="2120902"/>
          </a:xfrm>
          <a:prstGeom prst="rect">
            <a:avLst/>
          </a:prstGeom>
          <a:noFill/>
        </p:spPr>
        <p:txBody>
          <a:bodyPr wrap="none" rtlCol="0">
            <a:spAutoFit/>
          </a:bodyPr>
          <a:lstStyle/>
          <a:p>
            <a:pPr>
              <a:lnSpc>
                <a:spcPct val="150000"/>
              </a:lnSpc>
            </a:pPr>
            <a:r>
              <a:rPr kumimoji="1" lang="zh-CN" altLang="en-US" dirty="0">
                <a:solidFill>
                  <a:srgbClr val="C00000"/>
                </a:solidFill>
              </a:rPr>
              <a:t>最大化“同一类别”样本之间的相似性</a:t>
            </a:r>
            <a:r>
              <a:rPr kumimoji="1" lang="zh-CN" altLang="en-US" dirty="0"/>
              <a:t>，</a:t>
            </a:r>
            <a:endParaRPr kumimoji="1" lang="en-US" altLang="zh-CN" dirty="0"/>
          </a:p>
          <a:p>
            <a:pPr>
              <a:lnSpc>
                <a:spcPct val="150000"/>
              </a:lnSpc>
            </a:pPr>
            <a:r>
              <a:rPr kumimoji="1" lang="zh-CN" altLang="en-US" dirty="0">
                <a:solidFill>
                  <a:srgbClr val="C00000"/>
                </a:solidFill>
              </a:rPr>
              <a:t>最小化“不同类别”样本之间的相似性</a:t>
            </a:r>
            <a:r>
              <a:rPr kumimoji="1" lang="zh-CN" altLang="en-US" dirty="0"/>
              <a:t>，</a:t>
            </a:r>
            <a:endParaRPr kumimoji="1" lang="en-US" altLang="zh-CN" dirty="0"/>
          </a:p>
          <a:p>
            <a:pPr>
              <a:lnSpc>
                <a:spcPct val="150000"/>
              </a:lnSpc>
            </a:pPr>
            <a:r>
              <a:rPr kumimoji="1" lang="zh-CN" altLang="en-US" dirty="0"/>
              <a:t>从而使得模型学习到的的特征表示，</a:t>
            </a:r>
            <a:endParaRPr kumimoji="1" lang="en-US" altLang="zh-CN" dirty="0"/>
          </a:p>
          <a:p>
            <a:pPr>
              <a:lnSpc>
                <a:spcPct val="150000"/>
              </a:lnSpc>
            </a:pPr>
            <a:r>
              <a:rPr kumimoji="1" lang="zh-CN" altLang="en-US" dirty="0"/>
              <a:t>具有更好的</a:t>
            </a:r>
            <a:r>
              <a:rPr kumimoji="1" lang="zh-CN" altLang="en-US" dirty="0">
                <a:solidFill>
                  <a:srgbClr val="C00000"/>
                </a:solidFill>
              </a:rPr>
              <a:t>可区分性</a:t>
            </a:r>
            <a:r>
              <a:rPr kumimoji="1" lang="zh-CN" altLang="en-US" dirty="0"/>
              <a:t>的特点，</a:t>
            </a:r>
            <a:endParaRPr kumimoji="1" lang="en-US" altLang="zh-CN" dirty="0"/>
          </a:p>
          <a:p>
            <a:pPr>
              <a:lnSpc>
                <a:spcPct val="150000"/>
              </a:lnSpc>
            </a:pPr>
            <a:r>
              <a:rPr kumimoji="1" lang="zh-CN" altLang="en-US" dirty="0"/>
              <a:t>从而提升分类模型的鲁棒性。</a:t>
            </a:r>
          </a:p>
        </p:txBody>
      </p:sp>
    </p:spTree>
    <p:extLst>
      <p:ext uri="{BB962C8B-B14F-4D97-AF65-F5344CB8AC3E}">
        <p14:creationId xmlns:p14="http://schemas.microsoft.com/office/powerpoint/2010/main" val="1985164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0615" y="406400"/>
            <a:ext cx="3767455" cy="583565"/>
          </a:xfrm>
          <a:prstGeom prst="rect">
            <a:avLst/>
          </a:prstGeom>
          <a:noFill/>
        </p:spPr>
        <p:txBody>
          <a:bodyPr wrap="square" rtlCol="0">
            <a:spAutoFit/>
          </a:bodyPr>
          <a:lstStyle/>
          <a:p>
            <a:r>
              <a:rPr lang="zh-CN" altLang="en-US" sz="3200" dirty="0">
                <a:solidFill>
                  <a:schemeClr val="tx1"/>
                </a:solidFill>
                <a:effectLst>
                  <a:outerShdw blurRad="38100" dist="19050" dir="2700000" algn="tl" rotWithShape="0">
                    <a:schemeClr val="dk1">
                      <a:alpha val="40000"/>
                    </a:schemeClr>
                  </a:outerShdw>
                </a:effectLst>
              </a:rPr>
              <a:t>实验：数据集</a:t>
            </a:r>
          </a:p>
        </p:txBody>
      </p:sp>
      <p:pic>
        <p:nvPicPr>
          <p:cNvPr id="6" name="图片 5" descr="图表&#10;&#10;描述已自动生成">
            <a:extLst>
              <a:ext uri="{FF2B5EF4-FFF2-40B4-BE49-F238E27FC236}">
                <a16:creationId xmlns:a16="http://schemas.microsoft.com/office/drawing/2014/main" id="{CE723BF6-837F-3447-8B60-DF69B3D33D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751" y="1491015"/>
            <a:ext cx="2672443" cy="3875970"/>
          </a:xfrm>
          <a:prstGeom prst="rect">
            <a:avLst/>
          </a:prstGeom>
        </p:spPr>
      </p:pic>
      <p:sp>
        <p:nvSpPr>
          <p:cNvPr id="3" name="文本框 2">
            <a:extLst>
              <a:ext uri="{FF2B5EF4-FFF2-40B4-BE49-F238E27FC236}">
                <a16:creationId xmlns:a16="http://schemas.microsoft.com/office/drawing/2014/main" id="{1FD3C9B8-061B-164B-B77F-FAA6A044C8F3}"/>
              </a:ext>
            </a:extLst>
          </p:cNvPr>
          <p:cNvSpPr txBox="1"/>
          <p:nvPr/>
        </p:nvSpPr>
        <p:spPr>
          <a:xfrm>
            <a:off x="4584700" y="1879698"/>
            <a:ext cx="5731056" cy="1670778"/>
          </a:xfrm>
          <a:prstGeom prst="rect">
            <a:avLst/>
          </a:prstGeom>
          <a:noFill/>
        </p:spPr>
        <p:txBody>
          <a:bodyPr wrap="none" rtlCol="0">
            <a:spAutoFit/>
          </a:bodyPr>
          <a:lstStyle/>
          <a:p>
            <a:pPr marL="285750" indent="-285750">
              <a:lnSpc>
                <a:spcPct val="200000"/>
              </a:lnSpc>
              <a:buFont typeface="Wingdings" pitchFamily="2" charset="2"/>
              <a:buChar char="Ø"/>
            </a:pPr>
            <a:r>
              <a:rPr kumimoji="1" lang="en-US" altLang="zh-CN" dirty="0"/>
              <a:t>ISIC</a:t>
            </a:r>
            <a:r>
              <a:rPr kumimoji="1" lang="zh-CN" altLang="en-US" dirty="0"/>
              <a:t> </a:t>
            </a:r>
            <a:r>
              <a:rPr kumimoji="1" lang="en-US" altLang="zh-CN" dirty="0"/>
              <a:t>2019</a:t>
            </a:r>
            <a:r>
              <a:rPr kumimoji="1" lang="zh-CN" altLang="en-US" dirty="0"/>
              <a:t> 皮肤病分类数据集</a:t>
            </a:r>
            <a:r>
              <a:rPr kumimoji="1" lang="zh-CN" altLang="en" dirty="0"/>
              <a:t>，</a:t>
            </a:r>
            <a:r>
              <a:rPr kumimoji="1" lang="zh-CN" altLang="en-US" dirty="0"/>
              <a:t>共 </a:t>
            </a:r>
            <a:r>
              <a:rPr kumimoji="1" lang="en-US" altLang="zh-CN" dirty="0"/>
              <a:t>25331</a:t>
            </a:r>
            <a:r>
              <a:rPr kumimoji="1" lang="zh-CN" altLang="en-US" dirty="0"/>
              <a:t> 张图像</a:t>
            </a:r>
            <a:endParaRPr kumimoji="1" lang="en-US" altLang="zh-CN" dirty="0"/>
          </a:p>
          <a:p>
            <a:pPr>
              <a:lnSpc>
                <a:spcPct val="200000"/>
              </a:lnSpc>
            </a:pPr>
            <a:r>
              <a:rPr kumimoji="1" lang="zh-CN" altLang="en-US" dirty="0"/>
              <a:t>    设定的类别数量为 </a:t>
            </a:r>
            <a:r>
              <a:rPr kumimoji="1" lang="en-US" altLang="zh-CN" dirty="0"/>
              <a:t>8 </a:t>
            </a:r>
          </a:p>
          <a:p>
            <a:pPr>
              <a:lnSpc>
                <a:spcPct val="200000"/>
              </a:lnSpc>
            </a:pPr>
            <a:r>
              <a:rPr kumimoji="1" lang="zh-CN" altLang="en-US" dirty="0"/>
              <a:t>    将数据集按 </a:t>
            </a:r>
            <a:r>
              <a:rPr kumimoji="1" lang="en-US" altLang="zh-CN" dirty="0"/>
              <a:t>7:1:2 </a:t>
            </a:r>
            <a:r>
              <a:rPr kumimoji="1" lang="zh-CN" altLang="en-US" dirty="0"/>
              <a:t>分割，分别用于训练、验证和测试</a:t>
            </a:r>
            <a:endParaRPr kumimoji="1" lang="en-US" altLang="zh-CN" dirty="0"/>
          </a:p>
        </p:txBody>
      </p:sp>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454BD035-D9E7-D849-A2B9-5B181F61443E}"/>
                  </a:ext>
                </a:extLst>
              </p:cNvPr>
              <p:cNvSpPr txBox="1"/>
              <p:nvPr/>
            </p:nvSpPr>
            <p:spPr>
              <a:xfrm>
                <a:off x="4584700" y="4115522"/>
                <a:ext cx="6096000" cy="1116781"/>
              </a:xfrm>
              <a:prstGeom prst="rect">
                <a:avLst/>
              </a:prstGeom>
              <a:noFill/>
            </p:spPr>
            <p:txBody>
              <a:bodyPr wrap="square">
                <a:spAutoFit/>
              </a:bodyPr>
              <a:lstStyle/>
              <a:p>
                <a:pPr marL="285750" indent="-285750">
                  <a:lnSpc>
                    <a:spcPct val="200000"/>
                  </a:lnSpc>
                  <a:buFont typeface="Wingdings" pitchFamily="2" charset="2"/>
                  <a:buChar char="Ø"/>
                </a:pPr>
                <a:r>
                  <a:rPr kumimoji="1" lang="zh-CN" altLang="en-US" dirty="0"/>
                  <a:t>同时，基于狄利克雷分布（即 </a:t>
                </a:r>
                <a:r>
                  <a:rPr kumimoji="1" lang="en" altLang="zh-CN" dirty="0"/>
                  <a:t>Dir</a:t>
                </a:r>
                <a:r>
                  <a:rPr kumimoji="1" lang="en-US" altLang="zh-CN" dirty="0"/>
                  <a:t>(</a:t>
                </a:r>
                <a14:m>
                  <m:oMath xmlns:m="http://schemas.openxmlformats.org/officeDocument/2006/math">
                    <m:r>
                      <a:rPr lang="en-US" altLang="zh-CN" sz="1800" i="1" kern="0" smtClean="0">
                        <a:effectLst/>
                        <a:latin typeface="Cambria Math" panose="02040503050406030204" pitchFamily="18" charset="0"/>
                        <a:ea typeface="宋体" panose="02010600030101010101" pitchFamily="2" charset="-122"/>
                        <a:cs typeface="宋体" panose="02010600030101010101" pitchFamily="2" charset="-122"/>
                      </a:rPr>
                      <m:t>𝛼</m:t>
                    </m:r>
                  </m:oMath>
                </a14:m>
                <a:r>
                  <a:rPr kumimoji="1" lang="en" altLang="zh-CN" dirty="0"/>
                  <a:t>=1.0) </a:t>
                </a:r>
                <a:r>
                  <a:rPr kumimoji="1" lang="zh-CN" altLang="en-US" dirty="0"/>
                  <a:t>）</a:t>
                </a:r>
                <a:endParaRPr kumimoji="1" lang="en-US" altLang="zh-CN" dirty="0"/>
              </a:p>
              <a:p>
                <a:pPr>
                  <a:lnSpc>
                    <a:spcPct val="200000"/>
                  </a:lnSpc>
                </a:pPr>
                <a:r>
                  <a:rPr kumimoji="1" lang="zh-CN" altLang="en-US" dirty="0"/>
                  <a:t>    生成 </a:t>
                </a:r>
                <a:r>
                  <a:rPr kumimoji="1" lang="en-US" altLang="zh-CN" dirty="0"/>
                  <a:t>10 </a:t>
                </a:r>
                <a:r>
                  <a:rPr kumimoji="1" lang="zh-CN" altLang="en-US" dirty="0"/>
                  <a:t>个客户端的高度异构、不平衡的数据分区</a:t>
                </a:r>
              </a:p>
            </p:txBody>
          </p:sp>
        </mc:Choice>
        <mc:Fallback>
          <p:sp>
            <p:nvSpPr>
              <p:cNvPr id="9" name="文本框 8">
                <a:extLst>
                  <a:ext uri="{FF2B5EF4-FFF2-40B4-BE49-F238E27FC236}">
                    <a16:creationId xmlns:a16="http://schemas.microsoft.com/office/drawing/2014/main" id="{454BD035-D9E7-D849-A2B9-5B181F61443E}"/>
                  </a:ext>
                </a:extLst>
              </p:cNvPr>
              <p:cNvSpPr txBox="1">
                <a:spLocks noRot="1" noChangeAspect="1" noMove="1" noResize="1" noEditPoints="1" noAdjustHandles="1" noChangeArrowheads="1" noChangeShapeType="1" noTextEdit="1"/>
              </p:cNvSpPr>
              <p:nvPr/>
            </p:nvSpPr>
            <p:spPr>
              <a:xfrm>
                <a:off x="4584700" y="4115522"/>
                <a:ext cx="6096000" cy="1116781"/>
              </a:xfrm>
              <a:prstGeom prst="rect">
                <a:avLst/>
              </a:prstGeom>
              <a:blipFill>
                <a:blip r:embed="rId4"/>
                <a:stretch>
                  <a:fillRect l="-416" b="-9091"/>
                </a:stretch>
              </a:blipFill>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id="{9A0FF08F-5087-5747-9F44-C3A551ACEF0F}"/>
              </a:ext>
            </a:extLst>
          </p:cNvPr>
          <p:cNvSpPr/>
          <p:nvPr/>
        </p:nvSpPr>
        <p:spPr>
          <a:xfrm>
            <a:off x="800100" y="5887181"/>
            <a:ext cx="2844800" cy="803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 name="文本框 10">
            <a:extLst>
              <a:ext uri="{FF2B5EF4-FFF2-40B4-BE49-F238E27FC236}">
                <a16:creationId xmlns:a16="http://schemas.microsoft.com/office/drawing/2014/main" id="{DDC342C5-CC7A-1744-9915-E0A09B3B4B8A}"/>
              </a:ext>
            </a:extLst>
          </p:cNvPr>
          <p:cNvSpPr txBox="1"/>
          <p:nvPr/>
        </p:nvSpPr>
        <p:spPr>
          <a:xfrm>
            <a:off x="1488197" y="5667980"/>
            <a:ext cx="1723549" cy="400110"/>
          </a:xfrm>
          <a:prstGeom prst="rect">
            <a:avLst/>
          </a:prstGeom>
          <a:noFill/>
        </p:spPr>
        <p:txBody>
          <a:bodyPr wrap="none" rtlCol="0">
            <a:spAutoFit/>
          </a:bodyPr>
          <a:lstStyle/>
          <a:p>
            <a:r>
              <a:rPr kumimoji="1" lang="zh-CN" altLang="en-US" sz="2000" b="1" dirty="0">
                <a:solidFill>
                  <a:srgbClr val="C00000"/>
                </a:solidFill>
              </a:rPr>
              <a:t>类不平衡情况</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7BC18077-2D3B-114F-874F-C1916033DA28}"/>
              </a:ext>
            </a:extLst>
          </p:cNvPr>
          <p:cNvSpPr/>
          <p:nvPr/>
        </p:nvSpPr>
        <p:spPr>
          <a:xfrm>
            <a:off x="800100" y="5887181"/>
            <a:ext cx="2844800" cy="803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文本框 3"/>
          <p:cNvSpPr txBox="1"/>
          <p:nvPr/>
        </p:nvSpPr>
        <p:spPr>
          <a:xfrm>
            <a:off x="1110615" y="406400"/>
            <a:ext cx="3767455" cy="584775"/>
          </a:xfrm>
          <a:prstGeom prst="rect">
            <a:avLst/>
          </a:prstGeom>
          <a:noFill/>
        </p:spPr>
        <p:txBody>
          <a:bodyPr wrap="square" rtlCol="0">
            <a:spAutoFit/>
          </a:bodyPr>
          <a:lstStyle/>
          <a:p>
            <a:r>
              <a:rPr lang="zh-CN" altLang="en-US" sz="3200" dirty="0">
                <a:solidFill>
                  <a:schemeClr val="tx1"/>
                </a:solidFill>
                <a:effectLst>
                  <a:outerShdw blurRad="38100" dist="19050" dir="2700000" algn="tl" rotWithShape="0">
                    <a:schemeClr val="dk1">
                      <a:alpha val="40000"/>
                    </a:schemeClr>
                  </a:outerShdw>
                </a:effectLst>
              </a:rPr>
              <a:t>实验：参数设置</a:t>
            </a:r>
          </a:p>
        </p:txBody>
      </p:sp>
      <p:sp>
        <p:nvSpPr>
          <p:cNvPr id="3" name="文本框 2">
            <a:extLst>
              <a:ext uri="{FF2B5EF4-FFF2-40B4-BE49-F238E27FC236}">
                <a16:creationId xmlns:a16="http://schemas.microsoft.com/office/drawing/2014/main" id="{92073DCF-25CE-DB46-BDD8-4ADEF0E94886}"/>
              </a:ext>
            </a:extLst>
          </p:cNvPr>
          <p:cNvSpPr txBox="1"/>
          <p:nvPr/>
        </p:nvSpPr>
        <p:spPr>
          <a:xfrm>
            <a:off x="2041071" y="2530929"/>
            <a:ext cx="184731" cy="369332"/>
          </a:xfrm>
          <a:prstGeom prst="rect">
            <a:avLst/>
          </a:prstGeom>
          <a:noFill/>
        </p:spPr>
        <p:txBody>
          <a:bodyPr wrap="none" rtlCol="0">
            <a:spAutoFit/>
          </a:bodyPr>
          <a:lstStyle/>
          <a:p>
            <a:endParaRPr kumimoji="1" lang="zh-CN" altLang="en-US" dirty="0">
              <a:ea typeface="Microsoft YaHei" panose="020B0503020204020204" pitchFamily="34" charset="-122"/>
            </a:endParaRPr>
          </a:p>
        </p:txBody>
      </p:sp>
      <p:pic>
        <p:nvPicPr>
          <p:cNvPr id="11271" name="图片 12" descr="图表, 箱线图&#10;&#10;描述已自动生成">
            <a:extLst>
              <a:ext uri="{FF2B5EF4-FFF2-40B4-BE49-F238E27FC236}">
                <a16:creationId xmlns:a16="http://schemas.microsoft.com/office/drawing/2014/main" id="{5C201278-DB40-774A-87A4-F56DECD6D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486" y="1953468"/>
            <a:ext cx="4069763" cy="1618656"/>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15">
            <a:extLst>
              <a:ext uri="{FF2B5EF4-FFF2-40B4-BE49-F238E27FC236}">
                <a16:creationId xmlns:a16="http://schemas.microsoft.com/office/drawing/2014/main" id="{47C58F29-2CBD-294E-81FE-C154CAD5B744}"/>
              </a:ext>
            </a:extLst>
          </p:cNvPr>
          <p:cNvSpPr txBox="1"/>
          <p:nvPr/>
        </p:nvSpPr>
        <p:spPr>
          <a:xfrm>
            <a:off x="546100" y="1344837"/>
            <a:ext cx="5331908" cy="646331"/>
          </a:xfrm>
          <a:prstGeom prst="rect">
            <a:avLst/>
          </a:prstGeom>
          <a:noFill/>
        </p:spPr>
        <p:txBody>
          <a:bodyPr wrap="square">
            <a:spAutoFit/>
          </a:bodyPr>
          <a:lstStyle/>
          <a:p>
            <a:pPr marL="285750" indent="-285750" algn="just">
              <a:buFont typeface="Wingdings" pitchFamily="2" charset="2"/>
              <a:buChar char="Ø"/>
            </a:pPr>
            <a:r>
              <a:rPr kumimoji="0" lang="zh-CN" altLang="zh-CN" sz="1800" i="0" u="none" strike="noStrike" cap="none" normalizeH="0" baseline="0" dirty="0">
                <a:ln>
                  <a:noFill/>
                </a:ln>
                <a:solidFill>
                  <a:srgbClr val="C00000"/>
                </a:solidFill>
                <a:effectLst/>
                <a:ea typeface="Microsoft YaHei" panose="020B0503020204020204" pitchFamily="34" charset="-122"/>
                <a:cs typeface="宋体" panose="02010600030101010101" pitchFamily="2" charset="-122"/>
              </a:rPr>
              <a:t>神经网络框架</a:t>
            </a:r>
            <a:r>
              <a:rPr kumimoji="0" lang="zh-CN" altLang="en-US" sz="1800" b="0" i="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a:t>
            </a:r>
            <a:endParaRPr kumimoji="0" lang="en-US" altLang="zh-CN" sz="1800" b="0" i="0" u="none" strike="noStrike" cap="none" normalizeH="0" baseline="0" dirty="0">
              <a:ln>
                <a:noFill/>
              </a:ln>
              <a:solidFill>
                <a:schemeClr val="tx1"/>
              </a:solidFill>
              <a:effectLst/>
              <a:ea typeface="Microsoft YaHei" panose="020B0503020204020204" pitchFamily="34" charset="-122"/>
              <a:cs typeface="宋体" panose="02010600030101010101" pitchFamily="2" charset="-122"/>
            </a:endParaRPr>
          </a:p>
          <a:p>
            <a:pPr algn="just"/>
            <a:r>
              <a:rPr kumimoji="0" lang="zh-CN" altLang="zh-CN" sz="1800" b="0" i="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EfficientNet</a:t>
            </a:r>
            <a:r>
              <a:rPr kumimoji="0" lang="zh-CN" altLang="en-US" sz="1800" b="0" i="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，轻量，适用于医疗系统本地客户端</a:t>
            </a:r>
            <a:endParaRPr lang="zh-CN" altLang="en-US" dirty="0">
              <a:ea typeface="Microsoft YaHei" panose="020B0503020204020204" pitchFamily="34" charset="-122"/>
            </a:endParaRPr>
          </a:p>
        </p:txBody>
      </p:sp>
      <p:sp>
        <p:nvSpPr>
          <p:cNvPr id="14" name="文本框 13">
            <a:extLst>
              <a:ext uri="{FF2B5EF4-FFF2-40B4-BE49-F238E27FC236}">
                <a16:creationId xmlns:a16="http://schemas.microsoft.com/office/drawing/2014/main" id="{99D444A7-9D0D-AD4D-8FB6-2FD01B517D4C}"/>
              </a:ext>
            </a:extLst>
          </p:cNvPr>
          <p:cNvSpPr txBox="1"/>
          <p:nvPr/>
        </p:nvSpPr>
        <p:spPr>
          <a:xfrm>
            <a:off x="6041717" y="1346360"/>
            <a:ext cx="5799793" cy="1754326"/>
          </a:xfrm>
          <a:prstGeom prst="rect">
            <a:avLst/>
          </a:prstGeom>
          <a:noFill/>
        </p:spPr>
        <p:txBody>
          <a:bodyPr wrap="none" rtlCol="0">
            <a:spAutoFit/>
          </a:bodyPr>
          <a:lstStyle/>
          <a:p>
            <a:pPr marL="285750" indent="-285750">
              <a:buFont typeface="Wingdings" pitchFamily="2" charset="2"/>
              <a:buChar char="Ø"/>
            </a:pPr>
            <a:r>
              <a:rPr kumimoji="0" lang="zh-CN" altLang="zh-CN" sz="1800" b="0" u="none" strike="noStrike" cap="none" normalizeH="0" baseline="0" dirty="0">
                <a:ln>
                  <a:noFill/>
                </a:ln>
                <a:solidFill>
                  <a:srgbClr val="C00000"/>
                </a:solidFill>
                <a:effectLst/>
                <a:latin typeface="+mn-lt"/>
                <a:ea typeface="Microsoft YaHei" panose="020B0503020204020204" pitchFamily="34" charset="-122"/>
                <a:cs typeface="宋体" panose="02010600030101010101" pitchFamily="2" charset="-122"/>
              </a:rPr>
              <a:t>优化器</a:t>
            </a:r>
            <a:r>
              <a:rPr kumimoji="0" lang="zh-CN" altLang="zh-CN" sz="1800" b="0" u="none" strike="noStrike" cap="none" normalizeH="0" baseline="0" dirty="0">
                <a:ln>
                  <a:noFill/>
                </a:ln>
                <a:solidFill>
                  <a:schemeClr val="tx1"/>
                </a:solidFill>
                <a:effectLst/>
                <a:latin typeface="+mn-lt"/>
                <a:ea typeface="Microsoft YaHei" panose="020B0503020204020204" pitchFamily="34" charset="-122"/>
                <a:cs typeface="宋体" panose="02010600030101010101" pitchFamily="2" charset="-122"/>
              </a:rPr>
              <a:t>：</a:t>
            </a:r>
            <a:endParaRPr kumimoji="0" lang="en-US" altLang="zh-CN" sz="1800" b="0" u="none" strike="noStrike" cap="none" normalizeH="0" baseline="0" dirty="0">
              <a:ln>
                <a:noFill/>
              </a:ln>
              <a:solidFill>
                <a:schemeClr val="tx1"/>
              </a:solidFill>
              <a:effectLst/>
              <a:latin typeface="+mn-lt"/>
              <a:ea typeface="Microsoft YaHei" panose="020B0503020204020204" pitchFamily="34" charset="-122"/>
              <a:cs typeface="宋体" panose="02010600030101010101" pitchFamily="2" charset="-122"/>
            </a:endParaRPr>
          </a:p>
          <a:p>
            <a:r>
              <a:rPr kumimoji="0" lang="zh-CN" altLang="en-US" sz="1800" b="0" u="none" strike="noStrike" cap="none" normalizeH="0" baseline="0" dirty="0">
                <a:ln>
                  <a:noFill/>
                </a:ln>
                <a:solidFill>
                  <a:schemeClr val="tx1"/>
                </a:solidFill>
                <a:effectLst/>
                <a:latin typeface="+mn-lt"/>
                <a:ea typeface="Microsoft YaHei" panose="020B0503020204020204" pitchFamily="34" charset="-122"/>
                <a:cs typeface="宋体" panose="02010600030101010101" pitchFamily="2" charset="-122"/>
              </a:rPr>
              <a:t>    </a:t>
            </a:r>
            <a:r>
              <a:rPr kumimoji="0" lang="zh-CN" altLang="zh-CN" sz="1800" b="0" u="none" strike="noStrike" cap="none" normalizeH="0" baseline="0" dirty="0">
                <a:ln>
                  <a:noFill/>
                </a:ln>
                <a:solidFill>
                  <a:schemeClr val="tx1"/>
                </a:solidFill>
                <a:effectLst/>
                <a:latin typeface="+mn-lt"/>
                <a:ea typeface="Microsoft YaHei" panose="020B0503020204020204" pitchFamily="34" charset="-122"/>
                <a:cs typeface="宋体" panose="02010600030101010101" pitchFamily="2" charset="-122"/>
              </a:rPr>
              <a:t>Adam 模型</a:t>
            </a:r>
            <a:endParaRPr kumimoji="0" lang="en-US" altLang="zh-CN" sz="1800" b="0" u="none" strike="noStrike" cap="none" normalizeH="0" baseline="0" dirty="0">
              <a:ln>
                <a:noFill/>
              </a:ln>
              <a:solidFill>
                <a:schemeClr val="tx1"/>
              </a:solidFill>
              <a:effectLst/>
              <a:latin typeface="+mn-lt"/>
              <a:ea typeface="Microsoft YaHei" panose="020B0503020204020204" pitchFamily="34" charset="-122"/>
              <a:cs typeface="宋体" panose="02010600030101010101" pitchFamily="2" charset="-122"/>
            </a:endParaRPr>
          </a:p>
          <a:p>
            <a:r>
              <a:rPr lang="zh-CN" altLang="en-US" dirty="0">
                <a:ea typeface="Microsoft YaHei" panose="020B0503020204020204" pitchFamily="34" charset="-122"/>
                <a:cs typeface="宋体" panose="02010600030101010101" pitchFamily="2" charset="-122"/>
              </a:rPr>
              <a:t>    </a:t>
            </a:r>
            <a:r>
              <a:rPr kumimoji="0" lang="zh-CN" altLang="zh-CN" sz="1800" b="0" u="none" strike="noStrike" cap="none" normalizeH="0" baseline="0" dirty="0">
                <a:ln>
                  <a:noFill/>
                </a:ln>
                <a:solidFill>
                  <a:schemeClr val="tx1"/>
                </a:solidFill>
                <a:effectLst/>
                <a:latin typeface="+mn-lt"/>
                <a:ea typeface="Microsoft YaHei" panose="020B0503020204020204" pitchFamily="34" charset="-122"/>
                <a:cs typeface="宋体" panose="02010600030101010101" pitchFamily="2" charset="-122"/>
              </a:rPr>
              <a:t>β </a:t>
            </a:r>
            <a:r>
              <a:rPr kumimoji="0" lang="en-US" altLang="zh-CN" sz="1800" b="0" u="none" strike="noStrike" cap="none" normalizeH="0" baseline="0" dirty="0">
                <a:ln>
                  <a:noFill/>
                </a:ln>
                <a:solidFill>
                  <a:schemeClr val="tx1"/>
                </a:solidFill>
                <a:effectLst/>
                <a:latin typeface="+mn-lt"/>
                <a:ea typeface="Microsoft YaHei" panose="020B0503020204020204" pitchFamily="34" charset="-122"/>
                <a:cs typeface="宋体" panose="02010600030101010101" pitchFamily="2" charset="-122"/>
              </a:rPr>
              <a:t>=</a:t>
            </a:r>
            <a:r>
              <a:rPr lang="zh-CN" altLang="en-US" dirty="0">
                <a:ea typeface="Microsoft YaHei" panose="020B0503020204020204" pitchFamily="34" charset="-122"/>
                <a:cs typeface="宋体" panose="02010600030101010101" pitchFamily="2" charset="-122"/>
              </a:rPr>
              <a:t> </a:t>
            </a:r>
            <a:r>
              <a:rPr kumimoji="0" lang="zh-CN" altLang="zh-CN" sz="1800" b="0" u="none" strike="noStrike" cap="none" normalizeH="0" baseline="0" dirty="0">
                <a:ln>
                  <a:noFill/>
                </a:ln>
                <a:solidFill>
                  <a:schemeClr val="tx1"/>
                </a:solidFill>
                <a:effectLst/>
                <a:latin typeface="+mn-lt"/>
                <a:ea typeface="Microsoft YaHei" panose="020B0503020204020204" pitchFamily="34" charset="-122"/>
                <a:cs typeface="宋体" panose="02010600030101010101" pitchFamily="2" charset="-122"/>
              </a:rPr>
              <a:t>0.9 </a:t>
            </a:r>
            <a:endParaRPr kumimoji="0" lang="en-US" altLang="zh-CN" sz="1800" b="0" u="none" strike="noStrike" cap="none" normalizeH="0" baseline="0" dirty="0">
              <a:ln>
                <a:noFill/>
              </a:ln>
              <a:solidFill>
                <a:schemeClr val="tx1"/>
              </a:solidFill>
              <a:effectLst/>
              <a:latin typeface="+mn-lt"/>
              <a:ea typeface="Microsoft YaHei" panose="020B0503020204020204" pitchFamily="34" charset="-122"/>
              <a:cs typeface="宋体" panose="02010600030101010101" pitchFamily="2" charset="-122"/>
            </a:endParaRPr>
          </a:p>
          <a:p>
            <a:r>
              <a:rPr lang="en-US" altLang="zh-CN" dirty="0">
                <a:ea typeface="Microsoft YaHei" panose="020B0503020204020204" pitchFamily="34" charset="-122"/>
                <a:cs typeface="宋体" panose="02010600030101010101" pitchFamily="2" charset="-122"/>
              </a:rPr>
              <a:t>    </a:t>
            </a:r>
            <a:r>
              <a:rPr kumimoji="0" lang="zh-CN" altLang="zh-CN" sz="1800" b="0" u="none" strike="noStrike" cap="none" normalizeH="0" baseline="0" dirty="0">
                <a:ln>
                  <a:noFill/>
                </a:ln>
                <a:solidFill>
                  <a:schemeClr val="tx1"/>
                </a:solidFill>
                <a:effectLst/>
                <a:latin typeface="+mn-lt"/>
                <a:ea typeface="Microsoft YaHei" panose="020B0503020204020204" pitchFamily="34" charset="-122"/>
                <a:cs typeface="宋体" panose="02010600030101010101" pitchFamily="2" charset="-122"/>
              </a:rPr>
              <a:t>weig</a:t>
            </a:r>
            <a:r>
              <a:rPr kumimoji="0" lang="zh-CN" altLang="zh-CN" sz="1800" b="0" u="none" strike="noStrike" cap="none" normalizeH="0" baseline="0" dirty="0">
                <a:ln>
                  <a:noFill/>
                </a:ln>
                <a:solidFill>
                  <a:schemeClr val="tx1"/>
                </a:solidFill>
                <a:effectLst/>
                <a:latin typeface="+mn-lt"/>
                <a:ea typeface="Microsoft YaHei" panose="020B0503020204020204" pitchFamily="34" charset="-122"/>
                <a:cs typeface="Cambria Math" panose="02040503050406030204" pitchFamily="18" charset="0"/>
              </a:rPr>
              <a:t>h</a:t>
            </a:r>
            <a:r>
              <a:rPr kumimoji="0" lang="zh-CN" altLang="zh-CN" sz="1800" b="0" u="none" strike="noStrike" cap="none" normalizeH="0" baseline="0" dirty="0">
                <a:ln>
                  <a:noFill/>
                </a:ln>
                <a:solidFill>
                  <a:schemeClr val="tx1"/>
                </a:solidFill>
                <a:effectLst/>
                <a:latin typeface="+mn-lt"/>
                <a:ea typeface="Microsoft YaHei" panose="020B0503020204020204" pitchFamily="34" charset="-122"/>
                <a:cs typeface="宋体" panose="02010600030101010101" pitchFamily="2" charset="-122"/>
              </a:rPr>
              <a:t>t</a:t>
            </a:r>
            <a:r>
              <a:rPr kumimoji="0" lang="zh-CN" altLang="zh-CN" sz="1800" b="0" u="none" strike="noStrike" cap="none" normalizeH="0" baseline="0" dirty="0">
                <a:ln>
                  <a:noFill/>
                </a:ln>
                <a:solidFill>
                  <a:schemeClr val="tx1"/>
                </a:solidFill>
                <a:effectLst/>
                <a:latin typeface="+mn-lt"/>
                <a:ea typeface="Microsoft YaHei" panose="020B0503020204020204" pitchFamily="34" charset="-122"/>
                <a:cs typeface="Cambria Math" panose="02040503050406030204" pitchFamily="18" charset="0"/>
              </a:rPr>
              <a:t>_</a:t>
            </a:r>
            <a:r>
              <a:rPr kumimoji="0" lang="zh-CN" altLang="zh-CN" sz="1800" b="0" u="none" strike="noStrike" cap="none" normalizeH="0" baseline="0" dirty="0">
                <a:ln>
                  <a:noFill/>
                </a:ln>
                <a:solidFill>
                  <a:schemeClr val="tx1"/>
                </a:solidFill>
                <a:effectLst/>
                <a:latin typeface="+mn-lt"/>
                <a:ea typeface="Microsoft YaHei" panose="020B0503020204020204" pitchFamily="34" charset="-122"/>
                <a:cs typeface="宋体" panose="02010600030101010101" pitchFamily="2" charset="-122"/>
              </a:rPr>
              <a:t>dacay </a:t>
            </a:r>
            <a:r>
              <a:rPr lang="en-US" altLang="zh-CN" dirty="0">
                <a:ea typeface="Microsoft YaHei" panose="020B0503020204020204" pitchFamily="34" charset="-122"/>
                <a:cs typeface="宋体" panose="02010600030101010101" pitchFamily="2" charset="-122"/>
              </a:rPr>
              <a:t>=</a:t>
            </a:r>
            <a:r>
              <a:rPr kumimoji="0" lang="zh-CN" altLang="zh-CN" sz="1800" b="0" u="none" strike="noStrike" cap="none" normalizeH="0" baseline="0" dirty="0">
                <a:ln>
                  <a:noFill/>
                </a:ln>
                <a:solidFill>
                  <a:schemeClr val="tx1"/>
                </a:solidFill>
                <a:effectLst/>
                <a:latin typeface="+mn-lt"/>
                <a:ea typeface="Microsoft YaHei" panose="020B0503020204020204" pitchFamily="34" charset="-122"/>
                <a:cs typeface="宋体" panose="02010600030101010101" pitchFamily="2" charset="-122"/>
              </a:rPr>
              <a:t> 5e</a:t>
            </a:r>
            <a:r>
              <a:rPr kumimoji="0" lang="zh-CN" altLang="zh-CN" sz="1800" b="0" u="none" strike="noStrike" cap="none" normalizeH="0" baseline="0" dirty="0">
                <a:ln>
                  <a:noFill/>
                </a:ln>
                <a:solidFill>
                  <a:schemeClr val="tx1"/>
                </a:solidFill>
                <a:effectLst/>
                <a:latin typeface="+mn-lt"/>
                <a:ea typeface="Microsoft YaHei" panose="020B0503020204020204" pitchFamily="34" charset="-122"/>
                <a:cs typeface="Cambria Math" panose="02040503050406030204" pitchFamily="18" charset="0"/>
              </a:rPr>
              <a:t>-</a:t>
            </a:r>
            <a:r>
              <a:rPr kumimoji="0" lang="zh-CN" altLang="zh-CN" sz="1800" b="0" u="none" strike="noStrike" cap="none" normalizeH="0" baseline="0" dirty="0">
                <a:ln>
                  <a:noFill/>
                </a:ln>
                <a:solidFill>
                  <a:schemeClr val="tx1"/>
                </a:solidFill>
                <a:effectLst/>
                <a:latin typeface="+mn-lt"/>
                <a:ea typeface="Microsoft YaHei" panose="020B0503020204020204" pitchFamily="34" charset="-122"/>
                <a:cs typeface="宋体" panose="02010600030101010101" pitchFamily="2" charset="-122"/>
              </a:rPr>
              <a:t>4</a:t>
            </a:r>
            <a:endParaRPr lang="en-US" altLang="zh-CN" dirty="0">
              <a:ea typeface="Microsoft YaHei" panose="020B0503020204020204" pitchFamily="34" charset="-122"/>
              <a:cs typeface="宋体" panose="02010600030101010101" pitchFamily="2" charset="-122"/>
            </a:endParaRPr>
          </a:p>
          <a:p>
            <a:r>
              <a:rPr kumimoji="0" lang="en-US" altLang="zh-CN" sz="1800" b="0" u="none" strike="noStrike" cap="none" normalizeH="0" baseline="0" dirty="0">
                <a:ln>
                  <a:noFill/>
                </a:ln>
                <a:solidFill>
                  <a:schemeClr val="tx1"/>
                </a:solidFill>
                <a:effectLst/>
                <a:latin typeface="+mn-lt"/>
                <a:ea typeface="Microsoft YaHei" panose="020B0503020204020204" pitchFamily="34" charset="-122"/>
                <a:cs typeface="宋体" panose="02010600030101010101" pitchFamily="2" charset="-122"/>
              </a:rPr>
              <a:t>    l</a:t>
            </a:r>
            <a:r>
              <a:rPr kumimoji="0" lang="zh-CN" altLang="zh-CN" sz="1800" b="0" u="none" strike="noStrike" cap="none" normalizeH="0" baseline="0" dirty="0">
                <a:ln>
                  <a:noFill/>
                </a:ln>
                <a:solidFill>
                  <a:schemeClr val="tx1"/>
                </a:solidFill>
                <a:effectLst/>
                <a:latin typeface="+mn-lt"/>
                <a:ea typeface="Microsoft YaHei" panose="020B0503020204020204" pitchFamily="34" charset="-122"/>
                <a:cs typeface="宋体" panose="02010600030101010101" pitchFamily="2" charset="-122"/>
              </a:rPr>
              <a:t>r </a:t>
            </a:r>
            <a:r>
              <a:rPr kumimoji="0" lang="en-US" altLang="zh-CN" sz="1800" b="0" u="none" strike="noStrike" cap="none" normalizeH="0" baseline="0" dirty="0">
                <a:ln>
                  <a:noFill/>
                </a:ln>
                <a:solidFill>
                  <a:schemeClr val="tx1"/>
                </a:solidFill>
                <a:effectLst/>
                <a:latin typeface="+mn-lt"/>
                <a:ea typeface="Microsoft YaHei" panose="020B0503020204020204" pitchFamily="34" charset="-122"/>
                <a:cs typeface="宋体" panose="02010600030101010101" pitchFamily="2" charset="-122"/>
              </a:rPr>
              <a:t>=</a:t>
            </a:r>
            <a:r>
              <a:rPr kumimoji="0" lang="zh-CN" altLang="zh-CN" sz="1800" b="0" u="none" strike="noStrike" cap="none" normalizeH="0" baseline="0" dirty="0">
                <a:ln>
                  <a:noFill/>
                </a:ln>
                <a:solidFill>
                  <a:schemeClr val="tx1"/>
                </a:solidFill>
                <a:effectLst/>
                <a:latin typeface="+mn-lt"/>
                <a:ea typeface="Microsoft YaHei" panose="020B0503020204020204" pitchFamily="34" charset="-122"/>
                <a:cs typeface="宋体" panose="02010600030101010101" pitchFamily="2" charset="-122"/>
              </a:rPr>
              <a:t> 3e</a:t>
            </a:r>
            <a:r>
              <a:rPr kumimoji="0" lang="zh-CN" altLang="zh-CN" sz="1800" b="0" u="none" strike="noStrike" cap="none" normalizeH="0" baseline="0" dirty="0">
                <a:ln>
                  <a:noFill/>
                </a:ln>
                <a:solidFill>
                  <a:schemeClr val="tx1"/>
                </a:solidFill>
                <a:effectLst/>
                <a:latin typeface="+mn-lt"/>
                <a:ea typeface="Microsoft YaHei" panose="020B0503020204020204" pitchFamily="34" charset="-122"/>
                <a:cs typeface="Cambria Math" panose="02040503050406030204" pitchFamily="18" charset="0"/>
              </a:rPr>
              <a:t>-</a:t>
            </a:r>
            <a:r>
              <a:rPr kumimoji="0" lang="en-US" altLang="zh-CN" sz="1800" b="0" u="none" strike="noStrike" cap="none" normalizeH="0" baseline="0" dirty="0">
                <a:ln>
                  <a:noFill/>
                </a:ln>
                <a:solidFill>
                  <a:schemeClr val="tx1"/>
                </a:solidFill>
                <a:effectLst/>
                <a:latin typeface="+mn-lt"/>
                <a:ea typeface="Microsoft YaHei" panose="020B0503020204020204" pitchFamily="34" charset="-122"/>
                <a:cs typeface="宋体" panose="02010600030101010101" pitchFamily="2" charset="-122"/>
              </a:rPr>
              <a:t>4</a:t>
            </a:r>
          </a:p>
          <a:p>
            <a:r>
              <a:rPr lang="en-US" altLang="zh-CN" dirty="0">
                <a:ea typeface="Microsoft YaHei" panose="020B0503020204020204" pitchFamily="34" charset="-122"/>
                <a:cs typeface="宋体" panose="02010600030101010101" pitchFamily="2" charset="-122"/>
              </a:rPr>
              <a:t>    </a:t>
            </a:r>
            <a:r>
              <a:rPr kumimoji="0" lang="zh-CN" altLang="zh-CN" sz="1800" b="0" u="none" strike="noStrike" cap="none" normalizeH="0" baseline="0" dirty="0">
                <a:ln>
                  <a:noFill/>
                </a:ln>
                <a:solidFill>
                  <a:schemeClr val="tx1"/>
                </a:solidFill>
                <a:effectLst/>
                <a:latin typeface="+mn-lt"/>
                <a:ea typeface="Microsoft YaHei" panose="020B0503020204020204" pitchFamily="34" charset="-122"/>
                <a:cs typeface="宋体" panose="02010600030101010101" pitchFamily="2" charset="-122"/>
              </a:rPr>
              <a:t>batc</a:t>
            </a:r>
            <a:r>
              <a:rPr kumimoji="0" lang="zh-CN" altLang="zh-CN" sz="1800" b="0" u="none" strike="noStrike" cap="none" normalizeH="0" baseline="0" dirty="0">
                <a:ln>
                  <a:noFill/>
                </a:ln>
                <a:solidFill>
                  <a:schemeClr val="tx1"/>
                </a:solidFill>
                <a:effectLst/>
                <a:latin typeface="+mn-lt"/>
                <a:ea typeface="Microsoft YaHei" panose="020B0503020204020204" pitchFamily="34" charset="-122"/>
                <a:cs typeface="Cambria Math" panose="02040503050406030204" pitchFamily="18" charset="0"/>
              </a:rPr>
              <a:t>h_</a:t>
            </a:r>
            <a:r>
              <a:rPr kumimoji="0" lang="zh-CN" altLang="zh-CN" sz="1800" b="0" u="none" strike="noStrike" cap="none" normalizeH="0" baseline="0" dirty="0">
                <a:ln>
                  <a:noFill/>
                </a:ln>
                <a:solidFill>
                  <a:schemeClr val="tx1"/>
                </a:solidFill>
                <a:effectLst/>
                <a:latin typeface="+mn-lt"/>
                <a:ea typeface="Microsoft YaHei" panose="020B0503020204020204" pitchFamily="34" charset="-122"/>
                <a:cs typeface="宋体" panose="02010600030101010101" pitchFamily="2" charset="-122"/>
              </a:rPr>
              <a:t>size </a:t>
            </a:r>
            <a:r>
              <a:rPr kumimoji="0" lang="en-US" altLang="zh-CN" sz="1800" b="0" u="none" strike="noStrike" cap="none" normalizeH="0" baseline="0" dirty="0">
                <a:ln>
                  <a:noFill/>
                </a:ln>
                <a:solidFill>
                  <a:schemeClr val="tx1"/>
                </a:solidFill>
                <a:effectLst/>
                <a:latin typeface="+mn-lt"/>
                <a:ea typeface="Microsoft YaHei" panose="020B0503020204020204" pitchFamily="34" charset="-122"/>
                <a:cs typeface="宋体" panose="02010600030101010101" pitchFamily="2" charset="-122"/>
              </a:rPr>
              <a:t>= </a:t>
            </a:r>
            <a:r>
              <a:rPr kumimoji="0" lang="zh-CN" altLang="zh-CN" sz="1800" b="0" u="none" strike="noStrike" cap="none" normalizeH="0" baseline="0" dirty="0">
                <a:ln>
                  <a:noFill/>
                </a:ln>
                <a:solidFill>
                  <a:schemeClr val="tx1"/>
                </a:solidFill>
                <a:effectLst/>
                <a:latin typeface="+mn-lt"/>
                <a:ea typeface="Microsoft YaHei" panose="020B0503020204020204" pitchFamily="34" charset="-122"/>
                <a:cs typeface="宋体" panose="02010600030101010101" pitchFamily="2" charset="-122"/>
              </a:rPr>
              <a:t>64 （每个</a:t>
            </a:r>
            <a:r>
              <a:rPr kumimoji="0" lang="en-US" altLang="zh-CN" sz="1800" b="0" u="none" strike="noStrike" cap="none" normalizeH="0" baseline="0" dirty="0">
                <a:ln>
                  <a:noFill/>
                </a:ln>
                <a:solidFill>
                  <a:schemeClr val="tx1"/>
                </a:solidFill>
                <a:effectLst/>
                <a:latin typeface="+mn-lt"/>
                <a:ea typeface="Microsoft YaHei" panose="020B0503020204020204" pitchFamily="34" charset="-122"/>
                <a:cs typeface="宋体" panose="02010600030101010101" pitchFamily="2" charset="-122"/>
              </a:rPr>
              <a:t>batch</a:t>
            </a:r>
            <a:r>
              <a:rPr kumimoji="0" lang="zh-CN" altLang="zh-CN" sz="1800" b="0" u="none" strike="noStrike" cap="none" normalizeH="0" baseline="0" dirty="0">
                <a:ln>
                  <a:noFill/>
                </a:ln>
                <a:solidFill>
                  <a:schemeClr val="tx1"/>
                </a:solidFill>
                <a:effectLst/>
                <a:latin typeface="+mn-lt"/>
                <a:ea typeface="Microsoft YaHei" panose="020B0503020204020204" pitchFamily="34" charset="-122"/>
                <a:cs typeface="宋体" panose="02010600030101010101" pitchFamily="2" charset="-122"/>
              </a:rPr>
              <a:t>一次处理 64 张图片）</a:t>
            </a:r>
            <a:endParaRPr lang="en-US" altLang="zh-CN" sz="1200" dirty="0">
              <a:latin typeface="+mn-lt"/>
              <a:ea typeface="Microsoft YaHei" panose="020B0503020204020204" pitchFamily="34" charset="-122"/>
            </a:endParaRPr>
          </a:p>
        </p:txBody>
      </p:sp>
      <p:sp>
        <p:nvSpPr>
          <p:cNvPr id="17" name="文本框 16">
            <a:extLst>
              <a:ext uri="{FF2B5EF4-FFF2-40B4-BE49-F238E27FC236}">
                <a16:creationId xmlns:a16="http://schemas.microsoft.com/office/drawing/2014/main" id="{FEDBCC42-6D9C-2948-B5B4-A55A0D91E861}"/>
              </a:ext>
            </a:extLst>
          </p:cNvPr>
          <p:cNvSpPr txBox="1"/>
          <p:nvPr/>
        </p:nvSpPr>
        <p:spPr>
          <a:xfrm>
            <a:off x="6041717" y="3990988"/>
            <a:ext cx="5538696" cy="1477328"/>
          </a:xfrm>
          <a:prstGeom prst="rect">
            <a:avLst/>
          </a:prstGeom>
          <a:noFill/>
        </p:spPr>
        <p:txBody>
          <a:bodyPr wrap="none" rtlCol="0">
            <a:spAutoFit/>
          </a:bodyPr>
          <a:lstStyle/>
          <a:p>
            <a:pPr marL="285750" indent="-285750">
              <a:buFont typeface="Wingdings" pitchFamily="2" charset="2"/>
              <a:buChar char="Ø"/>
            </a:pPr>
            <a:r>
              <a:rPr kumimoji="0" lang="zh-CN" altLang="zh-CN" sz="1800" b="0" u="none" strike="noStrike" cap="none" normalizeH="0" baseline="0" dirty="0">
                <a:ln>
                  <a:noFill/>
                </a:ln>
                <a:solidFill>
                  <a:srgbClr val="C00000"/>
                </a:solidFill>
                <a:effectLst/>
                <a:latin typeface="+mn-lt"/>
                <a:ea typeface="Microsoft YaHei" panose="020B0503020204020204" pitchFamily="34" charset="-122"/>
                <a:cs typeface="宋体" panose="02010600030101010101" pitchFamily="2" charset="-122"/>
              </a:rPr>
              <a:t>联邦学习参数</a:t>
            </a:r>
            <a:r>
              <a:rPr kumimoji="0" lang="zh-CN" altLang="zh-CN" sz="1800" b="0" u="none" strike="noStrike" cap="none" normalizeH="0" baseline="0" dirty="0">
                <a:ln>
                  <a:noFill/>
                </a:ln>
                <a:solidFill>
                  <a:schemeClr val="tx1"/>
                </a:solidFill>
                <a:effectLst/>
                <a:latin typeface="+mn-lt"/>
                <a:ea typeface="Microsoft YaHei" panose="020B0503020204020204" pitchFamily="34" charset="-122"/>
                <a:cs typeface="宋体" panose="02010600030101010101" pitchFamily="2" charset="-122"/>
              </a:rPr>
              <a:t>：</a:t>
            </a:r>
            <a:endParaRPr kumimoji="0" lang="en-US" altLang="zh-CN" sz="1800" b="0" u="none" strike="noStrike" cap="none" normalizeH="0" baseline="0" dirty="0">
              <a:ln>
                <a:noFill/>
              </a:ln>
              <a:solidFill>
                <a:schemeClr val="tx1"/>
              </a:solidFill>
              <a:effectLst/>
              <a:latin typeface="+mn-lt"/>
              <a:ea typeface="Microsoft YaHei" panose="020B0503020204020204" pitchFamily="34" charset="-122"/>
              <a:cs typeface="宋体" panose="02010600030101010101" pitchFamily="2" charset="-122"/>
            </a:endParaRPr>
          </a:p>
          <a:p>
            <a:r>
              <a:rPr lang="en-US" altLang="zh-CN" dirty="0">
                <a:ea typeface="Microsoft YaHei" panose="020B0503020204020204" pitchFamily="34" charset="-122"/>
                <a:cs typeface="宋体" panose="02010600030101010101" pitchFamily="2" charset="-122"/>
              </a:rPr>
              <a:t>    </a:t>
            </a:r>
            <a:r>
              <a:rPr kumimoji="0" lang="zh-CN" altLang="zh-CN" sz="1800" b="0" u="none" strike="noStrike" cap="none" normalizeH="0" baseline="0" dirty="0">
                <a:ln>
                  <a:noFill/>
                </a:ln>
                <a:solidFill>
                  <a:schemeClr val="tx1"/>
                </a:solidFill>
                <a:effectLst/>
                <a:latin typeface="+mn-lt"/>
                <a:ea typeface="Microsoft YaHei" panose="020B0503020204020204" pitchFamily="34" charset="-122"/>
                <a:cs typeface="宋体" panose="02010600030101010101" pitchFamily="2" charset="-122"/>
              </a:rPr>
              <a:t>本地训练轮次设置为 1 </a:t>
            </a:r>
            <a:endParaRPr kumimoji="0" lang="en-US" altLang="zh-CN" sz="1800" b="0" u="none" strike="noStrike" cap="none" normalizeH="0" baseline="0" dirty="0">
              <a:ln>
                <a:noFill/>
              </a:ln>
              <a:solidFill>
                <a:schemeClr val="tx1"/>
              </a:solidFill>
              <a:effectLst/>
              <a:latin typeface="+mn-lt"/>
              <a:ea typeface="Microsoft YaHei" panose="020B0503020204020204" pitchFamily="34" charset="-122"/>
              <a:cs typeface="宋体" panose="02010600030101010101" pitchFamily="2" charset="-122"/>
            </a:endParaRPr>
          </a:p>
          <a:p>
            <a:r>
              <a:rPr lang="en-US" altLang="zh-CN" dirty="0">
                <a:ea typeface="Microsoft YaHei" panose="020B0503020204020204" pitchFamily="34" charset="-122"/>
                <a:cs typeface="宋体" panose="02010600030101010101" pitchFamily="2" charset="-122"/>
              </a:rPr>
              <a:t>    </a:t>
            </a:r>
            <a:r>
              <a:rPr kumimoji="0" lang="zh-CN" altLang="zh-CN" sz="1800" b="0" u="none" strike="noStrike" cap="none" normalizeH="0" baseline="0" dirty="0">
                <a:ln>
                  <a:noFill/>
                </a:ln>
                <a:solidFill>
                  <a:schemeClr val="tx1"/>
                </a:solidFill>
                <a:effectLst/>
                <a:latin typeface="+mn-lt"/>
                <a:ea typeface="Microsoft YaHei" panose="020B0503020204020204" pitchFamily="34" charset="-122"/>
                <a:cs typeface="宋体" panose="02010600030101010101" pitchFamily="2" charset="-122"/>
              </a:rPr>
              <a:t>全局训练轮次设置为 100 </a:t>
            </a:r>
            <a:endParaRPr kumimoji="0" lang="en-US" altLang="zh-CN" sz="1800" b="0" u="none" strike="noStrike" cap="none" normalizeH="0" baseline="0" dirty="0">
              <a:ln>
                <a:noFill/>
              </a:ln>
              <a:solidFill>
                <a:schemeClr val="tx1"/>
              </a:solidFill>
              <a:effectLst/>
              <a:latin typeface="+mn-lt"/>
              <a:ea typeface="Microsoft YaHei" panose="020B0503020204020204" pitchFamily="34" charset="-122"/>
              <a:cs typeface="宋体" panose="02010600030101010101" pitchFamily="2" charset="-122"/>
            </a:endParaRPr>
          </a:p>
          <a:p>
            <a:r>
              <a:rPr lang="en-US" altLang="zh-CN" dirty="0">
                <a:ea typeface="Microsoft YaHei" panose="020B0503020204020204" pitchFamily="34" charset="-122"/>
                <a:cs typeface="宋体" panose="02010600030101010101" pitchFamily="2" charset="-122"/>
              </a:rPr>
              <a:t>    </a:t>
            </a:r>
            <a:r>
              <a:rPr kumimoji="0" lang="zh-CN" altLang="zh-CN" sz="1800" b="0" u="none" strike="noStrike" cap="none" normalizeH="0" baseline="0" dirty="0">
                <a:ln>
                  <a:noFill/>
                </a:ln>
                <a:solidFill>
                  <a:schemeClr val="tx1"/>
                </a:solidFill>
                <a:effectLst/>
                <a:latin typeface="+mn-lt"/>
                <a:ea typeface="Microsoft YaHei" panose="020B0503020204020204" pitchFamily="34" charset="-122"/>
                <a:cs typeface="宋体" panose="02010600030101010101" pitchFamily="2" charset="-122"/>
              </a:rPr>
              <a:t>客户端数量设置为 10 </a:t>
            </a:r>
            <a:endParaRPr kumimoji="0" lang="en-US" altLang="zh-CN" sz="1800" b="0" u="none" strike="noStrike" cap="none" normalizeH="0" baseline="0" dirty="0">
              <a:ln>
                <a:noFill/>
              </a:ln>
              <a:solidFill>
                <a:schemeClr val="tx1"/>
              </a:solidFill>
              <a:effectLst/>
              <a:latin typeface="+mn-lt"/>
              <a:ea typeface="Microsoft YaHei" panose="020B0503020204020204" pitchFamily="34" charset="-122"/>
              <a:cs typeface="宋体" panose="02010600030101010101" pitchFamily="2" charset="-122"/>
            </a:endParaRPr>
          </a:p>
          <a:p>
            <a:r>
              <a:rPr lang="en-US" altLang="zh-CN" dirty="0">
                <a:ea typeface="Microsoft YaHei" panose="020B0503020204020204" pitchFamily="34" charset="-122"/>
                <a:cs typeface="宋体" panose="02010600030101010101" pitchFamily="2" charset="-122"/>
              </a:rPr>
              <a:t>    </a:t>
            </a:r>
            <a:r>
              <a:rPr kumimoji="0" lang="zh-CN" altLang="zh-CN" sz="1800" b="0" u="none" strike="noStrike" cap="none" normalizeH="0" baseline="0" dirty="0">
                <a:ln>
                  <a:noFill/>
                </a:ln>
                <a:solidFill>
                  <a:schemeClr val="tx1"/>
                </a:solidFill>
                <a:effectLst/>
                <a:latin typeface="+mn-lt"/>
                <a:ea typeface="Microsoft YaHei" panose="020B0503020204020204" pitchFamily="34" charset="-122"/>
                <a:cs typeface="宋体" panose="02010600030101010101" pitchFamily="2" charset="-122"/>
              </a:rPr>
              <a:t>在每一轮中，所有客户端都会被聚合在全局模型中</a:t>
            </a:r>
            <a:endParaRPr kumimoji="0" lang="zh-CN" altLang="zh-CN" sz="1200" b="0" u="none" strike="noStrike" cap="none" normalizeH="0" baseline="0" dirty="0">
              <a:ln>
                <a:noFill/>
              </a:ln>
              <a:solidFill>
                <a:schemeClr val="tx1"/>
              </a:solidFill>
              <a:effectLst/>
              <a:latin typeface="+mn-lt"/>
              <a:ea typeface="Microsoft YaHei" panose="020B0503020204020204" pitchFamily="34" charset="-122"/>
            </a:endParaRPr>
          </a:p>
        </p:txBody>
      </p:sp>
      <mc:AlternateContent xmlns:mc="http://schemas.openxmlformats.org/markup-compatibility/2006">
        <mc:Choice xmlns:a14="http://schemas.microsoft.com/office/drawing/2010/main" Requires="a14">
          <p:sp>
            <p:nvSpPr>
              <p:cNvPr id="18" name="文本框 17">
                <a:extLst>
                  <a:ext uri="{FF2B5EF4-FFF2-40B4-BE49-F238E27FC236}">
                    <a16:creationId xmlns:a16="http://schemas.microsoft.com/office/drawing/2014/main" id="{67ECFD75-8F97-D248-AE0E-F5A4004EEB92}"/>
                  </a:ext>
                </a:extLst>
              </p:cNvPr>
              <p:cNvSpPr txBox="1"/>
              <p:nvPr/>
            </p:nvSpPr>
            <p:spPr>
              <a:xfrm>
                <a:off x="546100" y="3990988"/>
                <a:ext cx="5331909" cy="1754326"/>
              </a:xfrm>
              <a:prstGeom prst="rect">
                <a:avLst/>
              </a:prstGeom>
              <a:noFill/>
            </p:spPr>
            <p:txBody>
              <a:bodyPr wrap="none" rtlCol="0">
                <a:spAutoFit/>
              </a:bodyPr>
              <a:lstStyle/>
              <a:p>
                <a:pPr marL="285750" indent="-285750">
                  <a:buFont typeface="Wingdings" pitchFamily="2" charset="2"/>
                  <a:buChar char="Ø"/>
                </a:pPr>
                <a:r>
                  <a:rPr kumimoji="0" lang="zh-CN" altLang="zh-CN" sz="1800" b="0" u="none" strike="noStrike" cap="none" normalizeH="0" baseline="0" dirty="0">
                    <a:ln>
                      <a:noFill/>
                    </a:ln>
                    <a:solidFill>
                      <a:srgbClr val="C00000"/>
                    </a:solidFill>
                    <a:effectLst/>
                    <a:ea typeface="Microsoft YaHei" panose="020B0503020204020204" pitchFamily="34" charset="-122"/>
                    <a:cs typeface="宋体" panose="02010600030101010101" pitchFamily="2" charset="-122"/>
                  </a:rPr>
                  <a:t>本文介绍算法相关的超参数</a:t>
                </a:r>
                <a:r>
                  <a:rPr kumimoji="0" lang="zh-CN" altLang="zh-CN" sz="18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a:t>
                </a:r>
                <a:endParaRPr kumimoji="0" lang="en-US" altLang="zh-CN" sz="18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endParaRPr>
              </a:p>
              <a:p>
                <a:r>
                  <a:rPr lang="en-US" altLang="zh-CN" dirty="0">
                    <a:ea typeface="Microsoft YaHei" panose="020B0503020204020204" pitchFamily="34" charset="-122"/>
                    <a:cs typeface="宋体" panose="02010600030101010101" pitchFamily="2" charset="-122"/>
                  </a:rPr>
                  <a:t>    </a:t>
                </a:r>
                <a:r>
                  <a:rPr lang="zh-CN" altLang="en-US" dirty="0">
                    <a:ea typeface="Microsoft YaHei" panose="020B0503020204020204" pitchFamily="34" charset="-122"/>
                    <a:cs typeface="宋体" panose="02010600030101010101" pitchFamily="2" charset="-122"/>
                  </a:rPr>
                  <a:t>幅度归一化和</a:t>
                </a:r>
                <a:r>
                  <a:rPr kumimoji="0" lang="zh-CN" altLang="zh-CN" sz="18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权重扰动算法</a:t>
                </a:r>
                <a:r>
                  <a:rPr lang="zh-CN" altLang="en-US" dirty="0">
                    <a:ea typeface="Microsoft YaHei" panose="020B0503020204020204" pitchFamily="34" charset="-122"/>
                    <a:cs typeface="宋体" panose="02010600030101010101" pitchFamily="2" charset="-122"/>
                  </a:rPr>
                  <a:t>：</a:t>
                </a:r>
                <a:endParaRPr lang="en-US" altLang="zh-CN" dirty="0">
                  <a:ea typeface="Microsoft YaHei" panose="020B0503020204020204" pitchFamily="34" charset="-122"/>
                  <a:cs typeface="宋体" panose="02010600030101010101" pitchFamily="2" charset="-122"/>
                </a:endParaRPr>
              </a:p>
              <a:p>
                <a:r>
                  <a:rPr lang="en-US" altLang="zh-CN" dirty="0">
                    <a:ea typeface="Microsoft YaHei" panose="020B0503020204020204" pitchFamily="34" charset="-122"/>
                    <a:cs typeface="宋体" panose="02010600030101010101" pitchFamily="2" charset="-122"/>
                  </a:rPr>
                  <a:t>	</a:t>
                </a:r>
                <a:r>
                  <a:rPr kumimoji="0" lang="zh-CN" altLang="zh-CN" sz="18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公式 (</a:t>
                </a:r>
                <a:r>
                  <a:rPr kumimoji="0" lang="en-US" altLang="zh-CN" sz="18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1</a:t>
                </a:r>
                <a:r>
                  <a:rPr kumimoji="0" lang="zh-CN" altLang="zh-CN" sz="18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 中</a:t>
                </a:r>
                <a:r>
                  <a:rPr kumimoji="0" lang="zh-CN" altLang="en-US" sz="18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a:t>
                </a:r>
                <a:r>
                  <a:rPr kumimoji="0" lang="zh-CN" altLang="zh-CN" sz="18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衰减因子 v </a:t>
                </a:r>
                <a:r>
                  <a:rPr kumimoji="0" lang="en-US" altLang="zh-CN" sz="18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a:t>
                </a:r>
                <a:r>
                  <a:rPr kumimoji="0" lang="zh-CN" altLang="en-US" sz="18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 </a:t>
                </a:r>
                <a:r>
                  <a:rPr kumimoji="0" lang="zh-CN" altLang="zh-CN" sz="18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0.1 </a:t>
                </a:r>
                <a:endParaRPr kumimoji="0" lang="en-US" altLang="zh-CN" sz="18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endParaRPr>
              </a:p>
              <a:p>
                <a:r>
                  <a:rPr lang="en-US" altLang="zh-CN" dirty="0">
                    <a:ea typeface="Microsoft YaHei" panose="020B0503020204020204" pitchFamily="34" charset="-122"/>
                    <a:cs typeface="宋体" panose="02010600030101010101" pitchFamily="2" charset="-122"/>
                  </a:rPr>
                  <a:t>	</a:t>
                </a:r>
                <a:r>
                  <a:rPr kumimoji="0" lang="zh-CN" altLang="en-US" sz="18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公式</a:t>
                </a:r>
                <a:r>
                  <a:rPr kumimoji="0" lang="en-US" altLang="zh-CN" sz="18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 (2</a:t>
                </a:r>
                <a:r>
                  <a:rPr lang="en-US" altLang="zh-CN" dirty="0">
                    <a:ea typeface="Microsoft YaHei" panose="020B0503020204020204" pitchFamily="34" charset="-122"/>
                    <a:cs typeface="宋体" panose="02010600030101010101" pitchFamily="2" charset="-122"/>
                  </a:rPr>
                  <a:t>) </a:t>
                </a:r>
                <a:r>
                  <a:rPr kumimoji="0" lang="zh-CN" altLang="en-US" sz="18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中</a:t>
                </a:r>
                <a:r>
                  <a:rPr kumimoji="0" lang="zh-CN" altLang="zh-CN" sz="18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扰动项</a:t>
                </a:r>
                <a14:m>
                  <m:oMath xmlns:m="http://schemas.openxmlformats.org/officeDocument/2006/math">
                    <m:r>
                      <a:rPr lang="zh-CN" altLang="en-US" sz="1800" b="0" i="0" kern="0" smtClean="0">
                        <a:effectLst/>
                        <a:ea typeface="宋体" panose="02010600030101010101" pitchFamily="2" charset="-122"/>
                        <a:cs typeface="宋体" panose="02010600030101010101" pitchFamily="2" charset="-122"/>
                      </a:rPr>
                      <m:t> </m:t>
                    </m:r>
                    <m:r>
                      <a:rPr lang="en-US" altLang="zh-CN" sz="1800" i="1" kern="0" smtClean="0">
                        <a:effectLst/>
                        <a:ea typeface="宋体" panose="02010600030101010101" pitchFamily="2" charset="-122"/>
                        <a:cs typeface="宋体" panose="02010600030101010101" pitchFamily="2" charset="-122"/>
                      </a:rPr>
                      <m:t>𝛼</m:t>
                    </m:r>
                    <m:r>
                      <a:rPr lang="zh-CN" altLang="en-US" sz="1800" b="0" i="1" kern="0" smtClean="0">
                        <a:effectLst/>
                        <a:ea typeface="宋体" panose="02010600030101010101" pitchFamily="2" charset="-122"/>
                        <a:cs typeface="宋体" panose="02010600030101010101" pitchFamily="2" charset="-122"/>
                      </a:rPr>
                      <m:t> </m:t>
                    </m:r>
                  </m:oMath>
                </a14:m>
                <a:r>
                  <a:rPr kumimoji="0" lang="en-US" altLang="zh-CN" sz="18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a:t>
                </a:r>
                <a:r>
                  <a:rPr kumimoji="0" lang="zh-CN" altLang="en-US" sz="18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 </a:t>
                </a:r>
                <a:r>
                  <a:rPr kumimoji="0" lang="zh-CN" altLang="zh-CN" sz="18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5e-2 </a:t>
                </a:r>
                <a:endParaRPr kumimoji="0" lang="en-US" altLang="zh-CN" sz="18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endParaRPr>
              </a:p>
              <a:p>
                <a:r>
                  <a:rPr lang="en-US" altLang="zh-CN" dirty="0">
                    <a:ea typeface="Microsoft YaHei" panose="020B0503020204020204" pitchFamily="34" charset="-122"/>
                    <a:cs typeface="宋体" panose="02010600030101010101" pitchFamily="2" charset="-122"/>
                  </a:rPr>
                  <a:t>    </a:t>
                </a:r>
                <a:r>
                  <a:rPr kumimoji="0" lang="zh-CN" altLang="zh-CN" sz="18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两级监督对比学习算法</a:t>
                </a:r>
                <a:r>
                  <a:rPr kumimoji="0" lang="zh-CN" altLang="en-US" sz="18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a:t>
                </a:r>
                <a:endParaRPr kumimoji="0" lang="en-US" altLang="zh-CN" sz="18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endParaRPr>
              </a:p>
              <a:p>
                <a:r>
                  <a:rPr lang="en-US" altLang="zh-CN" dirty="0">
                    <a:ea typeface="Microsoft YaHei" panose="020B0503020204020204" pitchFamily="34" charset="-122"/>
                    <a:cs typeface="宋体" panose="02010600030101010101" pitchFamily="2" charset="-122"/>
                  </a:rPr>
                  <a:t>	</a:t>
                </a:r>
                <a:r>
                  <a:rPr kumimoji="0" lang="zh-CN" altLang="zh-CN" sz="18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公式 (</a:t>
                </a:r>
                <a:r>
                  <a:rPr lang="en-US" altLang="zh-CN" dirty="0">
                    <a:ea typeface="Microsoft YaHei" panose="020B0503020204020204" pitchFamily="34" charset="-122"/>
                    <a:cs typeface="宋体" panose="02010600030101010101" pitchFamily="2" charset="-122"/>
                  </a:rPr>
                  <a:t>3</a:t>
                </a:r>
                <a:r>
                  <a:rPr kumimoji="0" lang="zh-CN" altLang="zh-CN" sz="1800" b="0" u="none" strike="noStrike" cap="none" normalizeH="0" baseline="0" dirty="0">
                    <a:ln>
                      <a:noFill/>
                    </a:ln>
                    <a:solidFill>
                      <a:schemeClr val="tx1"/>
                    </a:solidFill>
                    <a:effectLst/>
                    <a:ea typeface="Microsoft YaHei" panose="020B0503020204020204" pitchFamily="34" charset="-122"/>
                    <a:cs typeface="宋体" panose="02010600030101010101" pitchFamily="2" charset="-122"/>
                  </a:rPr>
                  <a:t>) 中的超参数 k1 和 k2 设置为 2.0 </a:t>
                </a:r>
                <a:endParaRPr kumimoji="0" lang="zh-CN" altLang="zh-CN" sz="2800" b="0" u="none" strike="noStrike" cap="none" normalizeH="0" baseline="0" dirty="0">
                  <a:ln>
                    <a:noFill/>
                  </a:ln>
                  <a:solidFill>
                    <a:schemeClr val="tx1"/>
                  </a:solidFill>
                  <a:effectLst/>
                  <a:ea typeface="Microsoft YaHei" panose="020B0503020204020204" pitchFamily="34" charset="-122"/>
                </a:endParaRPr>
              </a:p>
            </p:txBody>
          </p:sp>
        </mc:Choice>
        <mc:Fallback>
          <p:sp>
            <p:nvSpPr>
              <p:cNvPr id="18" name="文本框 17">
                <a:extLst>
                  <a:ext uri="{FF2B5EF4-FFF2-40B4-BE49-F238E27FC236}">
                    <a16:creationId xmlns:a16="http://schemas.microsoft.com/office/drawing/2014/main" id="{67ECFD75-8F97-D248-AE0E-F5A4004EEB92}"/>
                  </a:ext>
                </a:extLst>
              </p:cNvPr>
              <p:cNvSpPr txBox="1">
                <a:spLocks noRot="1" noChangeAspect="1" noMove="1" noResize="1" noEditPoints="1" noAdjustHandles="1" noChangeArrowheads="1" noChangeShapeType="1" noTextEdit="1"/>
              </p:cNvSpPr>
              <p:nvPr/>
            </p:nvSpPr>
            <p:spPr>
              <a:xfrm>
                <a:off x="546100" y="3990988"/>
                <a:ext cx="5331909" cy="1754326"/>
              </a:xfrm>
              <a:prstGeom prst="rect">
                <a:avLst/>
              </a:prstGeom>
              <a:blipFill>
                <a:blip r:embed="rId4"/>
                <a:stretch>
                  <a:fillRect l="-952" t="-1439" b="-35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718956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0615" y="406400"/>
            <a:ext cx="3767455" cy="583565"/>
          </a:xfrm>
          <a:prstGeom prst="rect">
            <a:avLst/>
          </a:prstGeom>
          <a:noFill/>
        </p:spPr>
        <p:txBody>
          <a:bodyPr wrap="square" rtlCol="0">
            <a:spAutoFit/>
          </a:bodyPr>
          <a:lstStyle/>
          <a:p>
            <a:r>
              <a:rPr lang="zh-CN" altLang="en-US" sz="3200" dirty="0">
                <a:solidFill>
                  <a:schemeClr val="tx1"/>
                </a:solidFill>
                <a:effectLst>
                  <a:outerShdw blurRad="38100" dist="19050" dir="2700000" algn="tl" rotWithShape="0">
                    <a:schemeClr val="dk1">
                      <a:alpha val="40000"/>
                    </a:schemeClr>
                  </a:outerShdw>
                </a:effectLst>
              </a:rPr>
              <a:t>实验：评价指标</a:t>
            </a:r>
          </a:p>
        </p:txBody>
      </p:sp>
      <p:sp>
        <p:nvSpPr>
          <p:cNvPr id="7" name="文本框 6">
            <a:extLst>
              <a:ext uri="{FF2B5EF4-FFF2-40B4-BE49-F238E27FC236}">
                <a16:creationId xmlns:a16="http://schemas.microsoft.com/office/drawing/2014/main" id="{10523AA5-E8A1-444E-80FF-3AA418D24310}"/>
              </a:ext>
            </a:extLst>
          </p:cNvPr>
          <p:cNvSpPr txBox="1"/>
          <p:nvPr/>
        </p:nvSpPr>
        <p:spPr>
          <a:xfrm>
            <a:off x="5458715" y="1734753"/>
            <a:ext cx="6098720" cy="874407"/>
          </a:xfrm>
          <a:prstGeom prst="rect">
            <a:avLst/>
          </a:prstGeom>
          <a:noFill/>
        </p:spPr>
        <p:txBody>
          <a:bodyPr wrap="square">
            <a:spAutoFit/>
          </a:bodyPr>
          <a:lstStyle/>
          <a:p>
            <a:pPr indent="304800" algn="ctr">
              <a:lnSpc>
                <a:spcPct val="150000"/>
              </a:lnSpc>
            </a:pPr>
            <a:r>
              <a:rPr lang="zh-CN" altLang="zh-CN" dirty="0"/>
              <a:t>在 </a:t>
            </a:r>
            <a:r>
              <a:rPr lang="en-US" altLang="zh-CN" dirty="0"/>
              <a:t>ISIC 2019 </a:t>
            </a:r>
            <a:r>
              <a:rPr lang="zh-CN" altLang="zh-CN" dirty="0"/>
              <a:t>竞赛之后，</a:t>
            </a:r>
            <a:r>
              <a:rPr lang="zh-CN" altLang="zh-CN" dirty="0">
                <a:solidFill>
                  <a:srgbClr val="C00000"/>
                </a:solidFill>
              </a:rPr>
              <a:t>平衡准确性</a:t>
            </a:r>
            <a:r>
              <a:rPr lang="zh-CN" altLang="zh-CN" dirty="0"/>
              <a:t>（</a:t>
            </a:r>
            <a:r>
              <a:rPr lang="en-US" altLang="zh-CN" dirty="0"/>
              <a:t>BACC</a:t>
            </a:r>
            <a:r>
              <a:rPr lang="zh-CN" altLang="zh-CN" dirty="0"/>
              <a:t>）被用作类别</a:t>
            </a:r>
            <a:r>
              <a:rPr lang="zh-CN" altLang="zh-CN" dirty="0">
                <a:solidFill>
                  <a:srgbClr val="C00000"/>
                </a:solidFill>
              </a:rPr>
              <a:t>不平衡测试集</a:t>
            </a:r>
            <a:r>
              <a:rPr lang="zh-CN" altLang="zh-CN" dirty="0"/>
              <a:t>的主要指标。</a:t>
            </a:r>
          </a:p>
        </p:txBody>
      </p:sp>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AC1E78D5-B256-1843-A564-FAC46A60DFB3}"/>
                  </a:ext>
                </a:extLst>
              </p:cNvPr>
              <p:cNvSpPr txBox="1"/>
              <p:nvPr/>
            </p:nvSpPr>
            <p:spPr>
              <a:xfrm>
                <a:off x="-259005" y="1768201"/>
                <a:ext cx="6098720" cy="7940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CN" sz="2400" smtClean="0">
                          <a:effectLst/>
                          <a:latin typeface="Cambria Math" panose="02040503050406030204" pitchFamily="18" charset="0"/>
                          <a:ea typeface="宋体" panose="02010600030101010101" pitchFamily="2" charset="-122"/>
                          <a:cs typeface="宋体" panose="02010600030101010101" pitchFamily="2" charset="-122"/>
                        </a:rPr>
                        <m:t>BACC</m:t>
                      </m:r>
                      <m:r>
                        <a:rPr lang="en-US" altLang="zh-CN" sz="2400" i="1">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2400" i="1">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2400" i="1">
                              <a:effectLst/>
                              <a:latin typeface="Cambria Math" panose="02040503050406030204" pitchFamily="18" charset="0"/>
                              <a:ea typeface="宋体" panose="02010600030101010101" pitchFamily="2" charset="-122"/>
                              <a:cs typeface="宋体" panose="02010600030101010101" pitchFamily="2" charset="-122"/>
                            </a:rPr>
                            <m:t>1</m:t>
                          </m:r>
                        </m:num>
                        <m:den>
                          <m:r>
                            <a:rPr lang="en-US" altLang="zh-CN" sz="2400" i="1">
                              <a:effectLst/>
                              <a:latin typeface="Cambria Math" panose="02040503050406030204" pitchFamily="18" charset="0"/>
                              <a:ea typeface="宋体" panose="02010600030101010101" pitchFamily="2" charset="-122"/>
                              <a:cs typeface="宋体" panose="02010600030101010101" pitchFamily="2" charset="-122"/>
                            </a:rPr>
                            <m:t>2</m:t>
                          </m:r>
                        </m:den>
                      </m:f>
                      <m:d>
                        <m:dPr>
                          <m:ctrlPr>
                            <a:rPr lang="zh-CN" altLang="zh-CN" sz="2400" i="1">
                              <a:effectLst/>
                              <a:latin typeface="Cambria Math" panose="02040503050406030204" pitchFamily="18" charset="0"/>
                              <a:ea typeface="Cambria Math" panose="02040503050406030204" pitchFamily="18" charset="0"/>
                              <a:cs typeface="宋体" panose="02010600030101010101" pitchFamily="2" charset="-122"/>
                            </a:rPr>
                          </m:ctrlPr>
                        </m:dPr>
                        <m:e>
                          <m:f>
                            <m:fPr>
                              <m:ctrlPr>
                                <a:rPr lang="zh-CN" altLang="zh-CN" sz="2400" i="1">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2400" i="1">
                                  <a:effectLst/>
                                  <a:latin typeface="Cambria Math" panose="02040503050406030204" pitchFamily="18" charset="0"/>
                                  <a:ea typeface="宋体" panose="02010600030101010101" pitchFamily="2" charset="-122"/>
                                  <a:cs typeface="宋体" panose="02010600030101010101" pitchFamily="2" charset="-122"/>
                                </a:rPr>
                                <m:t>𝑇𝑃</m:t>
                              </m:r>
                            </m:num>
                            <m:den>
                              <m:r>
                                <a:rPr lang="en-US" altLang="zh-CN" sz="2400" i="1">
                                  <a:effectLst/>
                                  <a:latin typeface="Cambria Math" panose="02040503050406030204" pitchFamily="18" charset="0"/>
                                  <a:ea typeface="宋体" panose="02010600030101010101" pitchFamily="2" charset="-122"/>
                                  <a:cs typeface="宋体" panose="02010600030101010101" pitchFamily="2" charset="-122"/>
                                </a:rPr>
                                <m:t>𝑇𝑃</m:t>
                              </m:r>
                              <m:r>
                                <a:rPr lang="en-US" altLang="zh-CN" sz="2400" i="1">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a:effectLst/>
                                  <a:latin typeface="Cambria Math" panose="02040503050406030204" pitchFamily="18" charset="0"/>
                                  <a:ea typeface="宋体" panose="02010600030101010101" pitchFamily="2" charset="-122"/>
                                  <a:cs typeface="宋体" panose="02010600030101010101" pitchFamily="2" charset="-122"/>
                                </a:rPr>
                                <m:t>𝐹𝑁</m:t>
                              </m:r>
                            </m:den>
                          </m:f>
                          <m:r>
                            <a:rPr lang="en-US" altLang="zh-CN" sz="2400" i="1">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2400" i="1">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2400" i="1">
                                  <a:effectLst/>
                                  <a:latin typeface="Cambria Math" panose="02040503050406030204" pitchFamily="18" charset="0"/>
                                  <a:ea typeface="宋体" panose="02010600030101010101" pitchFamily="2" charset="-122"/>
                                  <a:cs typeface="宋体" panose="02010600030101010101" pitchFamily="2" charset="-122"/>
                                </a:rPr>
                                <m:t>𝑇𝑁</m:t>
                              </m:r>
                            </m:num>
                            <m:den>
                              <m:r>
                                <a:rPr lang="en-US" altLang="zh-CN" sz="2400" i="1">
                                  <a:effectLst/>
                                  <a:latin typeface="Cambria Math" panose="02040503050406030204" pitchFamily="18" charset="0"/>
                                  <a:ea typeface="宋体" panose="02010600030101010101" pitchFamily="2" charset="-122"/>
                                  <a:cs typeface="宋体" panose="02010600030101010101" pitchFamily="2" charset="-122"/>
                                </a:rPr>
                                <m:t>𝑇𝑁</m:t>
                              </m:r>
                              <m:r>
                                <a:rPr lang="en-US" altLang="zh-CN" sz="2400" i="1">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a:effectLst/>
                                  <a:latin typeface="Cambria Math" panose="02040503050406030204" pitchFamily="18" charset="0"/>
                                  <a:ea typeface="宋体" panose="02010600030101010101" pitchFamily="2" charset="-122"/>
                                  <a:cs typeface="宋体" panose="02010600030101010101" pitchFamily="2" charset="-122"/>
                                </a:rPr>
                                <m:t>𝐹𝑃</m:t>
                              </m:r>
                            </m:den>
                          </m:f>
                        </m:e>
                      </m:d>
                    </m:oMath>
                  </m:oMathPara>
                </a14:m>
                <a:endParaRPr lang="zh-CN" altLang="en-US" sz="2400" dirty="0"/>
              </a:p>
            </p:txBody>
          </p:sp>
        </mc:Choice>
        <mc:Fallback>
          <p:sp>
            <p:nvSpPr>
              <p:cNvPr id="8" name="文本框 7">
                <a:extLst>
                  <a:ext uri="{FF2B5EF4-FFF2-40B4-BE49-F238E27FC236}">
                    <a16:creationId xmlns:a16="http://schemas.microsoft.com/office/drawing/2014/main" id="{AC1E78D5-B256-1843-A564-FAC46A60DFB3}"/>
                  </a:ext>
                </a:extLst>
              </p:cNvPr>
              <p:cNvSpPr txBox="1">
                <a:spLocks noRot="1" noChangeAspect="1" noMove="1" noResize="1" noEditPoints="1" noAdjustHandles="1" noChangeArrowheads="1" noChangeShapeType="1" noTextEdit="1"/>
              </p:cNvSpPr>
              <p:nvPr/>
            </p:nvSpPr>
            <p:spPr>
              <a:xfrm>
                <a:off x="-259005" y="1768201"/>
                <a:ext cx="6098720" cy="794064"/>
              </a:xfrm>
              <a:prstGeom prst="rect">
                <a:avLst/>
              </a:prstGeom>
              <a:blipFill>
                <a:blip r:embed="rId3"/>
                <a:stretch>
                  <a:fillRect b="-634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D277A881-5082-AE42-B747-4D4A50B8586E}"/>
                  </a:ext>
                </a:extLst>
              </p:cNvPr>
              <p:cNvSpPr txBox="1"/>
              <p:nvPr/>
            </p:nvSpPr>
            <p:spPr>
              <a:xfrm>
                <a:off x="-259005" y="3001094"/>
                <a:ext cx="6098720" cy="8558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2400" i="1" smtClean="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400" i="1">
                              <a:effectLst/>
                              <a:latin typeface="Cambria Math" panose="02040503050406030204" pitchFamily="18" charset="0"/>
                              <a:ea typeface="宋体" panose="02010600030101010101" pitchFamily="2" charset="-122"/>
                              <a:cs typeface="宋体" panose="02010600030101010101" pitchFamily="2" charset="-122"/>
                            </a:rPr>
                            <m:t>𝐹</m:t>
                          </m:r>
                        </m:e>
                        <m:sub>
                          <m:r>
                            <a:rPr lang="en-US" altLang="zh-CN" sz="2400" i="1">
                              <a:effectLst/>
                              <a:latin typeface="Cambria Math" panose="02040503050406030204" pitchFamily="18" charset="0"/>
                              <a:ea typeface="宋体" panose="02010600030101010101" pitchFamily="2" charset="-122"/>
                              <a:cs typeface="宋体" panose="02010600030101010101" pitchFamily="2" charset="-122"/>
                            </a:rPr>
                            <m:t>1</m:t>
                          </m:r>
                        </m:sub>
                      </m:sSub>
                      <m:r>
                        <a:rPr lang="en-US" altLang="zh-CN" sz="2400" i="1">
                          <a:effectLst/>
                          <a:latin typeface="Cambria Math" panose="02040503050406030204" pitchFamily="18" charset="0"/>
                          <a:ea typeface="宋体" panose="02010600030101010101" pitchFamily="2" charset="-122"/>
                          <a:cs typeface="宋体" panose="02010600030101010101" pitchFamily="2" charset="-122"/>
                        </a:rPr>
                        <m:t>=2⋅</m:t>
                      </m:r>
                      <m:f>
                        <m:fPr>
                          <m:ctrlPr>
                            <a:rPr lang="zh-CN" altLang="zh-CN" sz="2400" i="1">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2400" i="1">
                              <a:effectLst/>
                              <a:latin typeface="Cambria Math" panose="02040503050406030204" pitchFamily="18" charset="0"/>
                              <a:ea typeface="宋体" panose="02010600030101010101" pitchFamily="2" charset="-122"/>
                              <a:cs typeface="宋体" panose="02010600030101010101" pitchFamily="2" charset="-122"/>
                            </a:rPr>
                            <m:t>𝑝𝑟𝑒𝑐𝑖𝑠𝑖𝑜𝑛</m:t>
                          </m:r>
                          <m:r>
                            <a:rPr lang="en-US" altLang="zh-CN" sz="2400" i="1">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a:effectLst/>
                              <a:latin typeface="Cambria Math" panose="02040503050406030204" pitchFamily="18" charset="0"/>
                              <a:ea typeface="宋体" panose="02010600030101010101" pitchFamily="2" charset="-122"/>
                              <a:cs typeface="宋体" panose="02010600030101010101" pitchFamily="2" charset="-122"/>
                            </a:rPr>
                            <m:t>𝑟𝑒𝑐𝑎𝑙𝑙</m:t>
                          </m:r>
                        </m:num>
                        <m:den>
                          <m:r>
                            <a:rPr lang="en-US" altLang="zh-CN" sz="2400" i="1">
                              <a:effectLst/>
                              <a:latin typeface="Cambria Math" panose="02040503050406030204" pitchFamily="18" charset="0"/>
                              <a:ea typeface="宋体" panose="02010600030101010101" pitchFamily="2" charset="-122"/>
                              <a:cs typeface="宋体" panose="02010600030101010101" pitchFamily="2" charset="-122"/>
                            </a:rPr>
                            <m:t>𝑝𝑟𝑒𝑐𝑖𝑠𝑖𝑜𝑛</m:t>
                          </m:r>
                          <m:r>
                            <a:rPr lang="en-US" altLang="zh-CN" sz="2400" i="1">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a:effectLst/>
                              <a:latin typeface="Cambria Math" panose="02040503050406030204" pitchFamily="18" charset="0"/>
                              <a:ea typeface="宋体" panose="02010600030101010101" pitchFamily="2" charset="-122"/>
                              <a:cs typeface="宋体" panose="02010600030101010101" pitchFamily="2" charset="-122"/>
                            </a:rPr>
                            <m:t>𝑟𝑒𝑐𝑎𝑙𝑙</m:t>
                          </m:r>
                        </m:den>
                      </m:f>
                    </m:oMath>
                  </m:oMathPara>
                </a14:m>
                <a:endParaRPr lang="zh-CN" altLang="en-US" sz="2400" dirty="0"/>
              </a:p>
            </p:txBody>
          </p:sp>
        </mc:Choice>
        <mc:Fallback>
          <p:sp>
            <p:nvSpPr>
              <p:cNvPr id="10" name="文本框 9">
                <a:extLst>
                  <a:ext uri="{FF2B5EF4-FFF2-40B4-BE49-F238E27FC236}">
                    <a16:creationId xmlns:a16="http://schemas.microsoft.com/office/drawing/2014/main" id="{D277A881-5082-AE42-B747-4D4A50B8586E}"/>
                  </a:ext>
                </a:extLst>
              </p:cNvPr>
              <p:cNvSpPr txBox="1">
                <a:spLocks noRot="1" noChangeAspect="1" noMove="1" noResize="1" noEditPoints="1" noAdjustHandles="1" noChangeArrowheads="1" noChangeShapeType="1" noTextEdit="1"/>
              </p:cNvSpPr>
              <p:nvPr/>
            </p:nvSpPr>
            <p:spPr>
              <a:xfrm>
                <a:off x="-259005" y="3001094"/>
                <a:ext cx="6098720" cy="855812"/>
              </a:xfrm>
              <a:prstGeom prst="rect">
                <a:avLst/>
              </a:prstGeom>
              <a:blipFill>
                <a:blip r:embed="rId4"/>
                <a:stretch>
                  <a:fillRect b="-882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C521A88C-579C-7F48-ADC6-03CFC95E71B0}"/>
                  </a:ext>
                </a:extLst>
              </p:cNvPr>
              <p:cNvSpPr txBox="1"/>
              <p:nvPr/>
            </p:nvSpPr>
            <p:spPr>
              <a:xfrm>
                <a:off x="-462205" y="4295735"/>
                <a:ext cx="6098720" cy="7899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CN" sz="2400" smtClean="0">
                          <a:effectLst/>
                          <a:latin typeface="Cambria Math" panose="02040503050406030204" pitchFamily="18" charset="0"/>
                          <a:ea typeface="宋体" panose="02010600030101010101" pitchFamily="2" charset="-122"/>
                          <a:cs typeface="宋体" panose="02010600030101010101" pitchFamily="2" charset="-122"/>
                        </a:rPr>
                        <m:t>ACC</m:t>
                      </m:r>
                      <m:r>
                        <a:rPr lang="en-US" altLang="zh-CN" sz="2400" i="1">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2400" i="1">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2400" i="1">
                              <a:effectLst/>
                              <a:latin typeface="Cambria Math" panose="02040503050406030204" pitchFamily="18" charset="0"/>
                              <a:ea typeface="宋体" panose="02010600030101010101" pitchFamily="2" charset="-122"/>
                              <a:cs typeface="宋体" panose="02010600030101010101" pitchFamily="2" charset="-122"/>
                            </a:rPr>
                            <m:t>𝑇𝑃</m:t>
                          </m:r>
                          <m:r>
                            <a:rPr lang="en-US" altLang="zh-CN" sz="2400" i="1">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a:effectLst/>
                              <a:latin typeface="Cambria Math" panose="02040503050406030204" pitchFamily="18" charset="0"/>
                              <a:ea typeface="宋体" panose="02010600030101010101" pitchFamily="2" charset="-122"/>
                              <a:cs typeface="宋体" panose="02010600030101010101" pitchFamily="2" charset="-122"/>
                            </a:rPr>
                            <m:t>𝑇𝑁</m:t>
                          </m:r>
                        </m:num>
                        <m:den>
                          <m:r>
                            <a:rPr lang="en-US" altLang="zh-CN" sz="2400" i="1">
                              <a:effectLst/>
                              <a:latin typeface="Cambria Math" panose="02040503050406030204" pitchFamily="18" charset="0"/>
                              <a:ea typeface="宋体" panose="02010600030101010101" pitchFamily="2" charset="-122"/>
                              <a:cs typeface="宋体" panose="02010600030101010101" pitchFamily="2" charset="-122"/>
                            </a:rPr>
                            <m:t>𝑇𝑃</m:t>
                          </m:r>
                          <m:r>
                            <a:rPr lang="en-US" altLang="zh-CN" sz="2400" i="1">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a:effectLst/>
                              <a:latin typeface="Cambria Math" panose="02040503050406030204" pitchFamily="18" charset="0"/>
                              <a:ea typeface="宋体" panose="02010600030101010101" pitchFamily="2" charset="-122"/>
                              <a:cs typeface="宋体" panose="02010600030101010101" pitchFamily="2" charset="-122"/>
                            </a:rPr>
                            <m:t>𝑇𝑁</m:t>
                          </m:r>
                          <m:r>
                            <a:rPr lang="en-US" altLang="zh-CN" sz="2400" i="1">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a:effectLst/>
                              <a:latin typeface="Cambria Math" panose="02040503050406030204" pitchFamily="18" charset="0"/>
                              <a:ea typeface="宋体" panose="02010600030101010101" pitchFamily="2" charset="-122"/>
                              <a:cs typeface="宋体" panose="02010600030101010101" pitchFamily="2" charset="-122"/>
                            </a:rPr>
                            <m:t>𝐹𝑃</m:t>
                          </m:r>
                          <m:r>
                            <a:rPr lang="en-US" altLang="zh-CN" sz="2400" i="1">
                              <a:effectLst/>
                              <a:latin typeface="Cambria Math" panose="02040503050406030204" pitchFamily="18" charset="0"/>
                              <a:ea typeface="宋体" panose="02010600030101010101" pitchFamily="2" charset="-122"/>
                              <a:cs typeface="宋体" panose="02010600030101010101" pitchFamily="2" charset="-122"/>
                            </a:rPr>
                            <m:t>+</m:t>
                          </m:r>
                          <m:r>
                            <a:rPr lang="en-US" altLang="zh-CN" sz="2400" i="1">
                              <a:effectLst/>
                              <a:latin typeface="Cambria Math" panose="02040503050406030204" pitchFamily="18" charset="0"/>
                              <a:ea typeface="宋体" panose="02010600030101010101" pitchFamily="2" charset="-122"/>
                              <a:cs typeface="宋体" panose="02010600030101010101" pitchFamily="2" charset="-122"/>
                            </a:rPr>
                            <m:t>𝐹𝑁</m:t>
                          </m:r>
                        </m:den>
                      </m:f>
                    </m:oMath>
                  </m:oMathPara>
                </a14:m>
                <a:endParaRPr lang="zh-CN" altLang="en-US" sz="2400" dirty="0"/>
              </a:p>
            </p:txBody>
          </p:sp>
        </mc:Choice>
        <mc:Fallback>
          <p:sp>
            <p:nvSpPr>
              <p:cNvPr id="12" name="文本框 11">
                <a:extLst>
                  <a:ext uri="{FF2B5EF4-FFF2-40B4-BE49-F238E27FC236}">
                    <a16:creationId xmlns:a16="http://schemas.microsoft.com/office/drawing/2014/main" id="{C521A88C-579C-7F48-ADC6-03CFC95E71B0}"/>
                  </a:ext>
                </a:extLst>
              </p:cNvPr>
              <p:cNvSpPr txBox="1">
                <a:spLocks noRot="1" noChangeAspect="1" noMove="1" noResize="1" noEditPoints="1" noAdjustHandles="1" noChangeArrowheads="1" noChangeShapeType="1" noTextEdit="1"/>
              </p:cNvSpPr>
              <p:nvPr/>
            </p:nvSpPr>
            <p:spPr>
              <a:xfrm>
                <a:off x="-462205" y="4295735"/>
                <a:ext cx="6098720" cy="789960"/>
              </a:xfrm>
              <a:prstGeom prst="rect">
                <a:avLst/>
              </a:prstGeom>
              <a:blipFill>
                <a:blip r:embed="rId5"/>
                <a:stretch>
                  <a:fillRect b="-6349"/>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0F562610-DAE3-5E4F-9E04-5B51E4A858E4}"/>
              </a:ext>
            </a:extLst>
          </p:cNvPr>
          <p:cNvSpPr txBox="1"/>
          <p:nvPr/>
        </p:nvSpPr>
        <p:spPr>
          <a:xfrm>
            <a:off x="5839715" y="3319073"/>
            <a:ext cx="6330950" cy="458908"/>
          </a:xfrm>
          <a:prstGeom prst="rect">
            <a:avLst/>
          </a:prstGeom>
          <a:noFill/>
        </p:spPr>
        <p:txBody>
          <a:bodyPr wrap="square">
            <a:spAutoFit/>
          </a:bodyPr>
          <a:lstStyle/>
          <a:p>
            <a:pPr indent="304800" algn="just">
              <a:lnSpc>
                <a:spcPct val="150000"/>
              </a:lnSpc>
            </a:pPr>
            <a:r>
              <a:rPr lang="zh-CN" altLang="zh-CN" dirty="0"/>
              <a:t>统计学中用来衡量</a:t>
            </a:r>
            <a:r>
              <a:rPr lang="zh-CN" altLang="zh-CN" dirty="0">
                <a:solidFill>
                  <a:srgbClr val="C00000"/>
                </a:solidFill>
              </a:rPr>
              <a:t>分类模型精确度</a:t>
            </a:r>
            <a:r>
              <a:rPr lang="zh-CN" altLang="zh-CN" dirty="0"/>
              <a:t>的一种指标。</a:t>
            </a:r>
            <a:endParaRPr lang="zh-CN" altLang="en-US" dirty="0"/>
          </a:p>
        </p:txBody>
      </p:sp>
      <p:sp>
        <p:nvSpPr>
          <p:cNvPr id="16" name="文本框 15">
            <a:extLst>
              <a:ext uri="{FF2B5EF4-FFF2-40B4-BE49-F238E27FC236}">
                <a16:creationId xmlns:a16="http://schemas.microsoft.com/office/drawing/2014/main" id="{E22B0F68-7C09-944B-9A4A-A7EF1EE461BC}"/>
              </a:ext>
            </a:extLst>
          </p:cNvPr>
          <p:cNvSpPr txBox="1"/>
          <p:nvPr/>
        </p:nvSpPr>
        <p:spPr>
          <a:xfrm>
            <a:off x="6096000" y="4690715"/>
            <a:ext cx="6330950" cy="369332"/>
          </a:xfrm>
          <a:prstGeom prst="rect">
            <a:avLst/>
          </a:prstGeom>
          <a:noFill/>
        </p:spPr>
        <p:txBody>
          <a:bodyPr wrap="square">
            <a:spAutoFit/>
          </a:bodyPr>
          <a:lstStyle/>
          <a:p>
            <a:r>
              <a:rPr lang="zh-CN" altLang="zh-CN" dirty="0">
                <a:solidFill>
                  <a:srgbClr val="C00000"/>
                </a:solidFill>
              </a:rPr>
              <a:t>未平衡化的准确率</a:t>
            </a:r>
            <a:r>
              <a:rPr lang="zh-CN" altLang="zh-CN" dirty="0"/>
              <a:t>，即计算</a:t>
            </a:r>
            <a:r>
              <a:rPr lang="en-US" altLang="zh-CN" dirty="0"/>
              <a:t>BACC</a:t>
            </a:r>
            <a:r>
              <a:rPr lang="zh-CN" altLang="zh-CN" dirty="0"/>
              <a:t>之前的初始值。</a:t>
            </a:r>
            <a:endParaRPr lang="zh-CN" altLang="en-US" dirty="0"/>
          </a:p>
        </p:txBody>
      </p:sp>
    </p:spTree>
    <p:extLst>
      <p:ext uri="{BB962C8B-B14F-4D97-AF65-F5344CB8AC3E}">
        <p14:creationId xmlns:p14="http://schemas.microsoft.com/office/powerpoint/2010/main" val="579148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A75F259C-94D9-C942-82B8-7BF89BFA9531}"/>
              </a:ext>
            </a:extLst>
          </p:cNvPr>
          <p:cNvSpPr/>
          <p:nvPr/>
        </p:nvSpPr>
        <p:spPr>
          <a:xfrm>
            <a:off x="800100" y="5887181"/>
            <a:ext cx="2844800" cy="803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文本框 3"/>
          <p:cNvSpPr txBox="1"/>
          <p:nvPr/>
        </p:nvSpPr>
        <p:spPr>
          <a:xfrm>
            <a:off x="1110615" y="406400"/>
            <a:ext cx="3767455" cy="583565"/>
          </a:xfrm>
          <a:prstGeom prst="rect">
            <a:avLst/>
          </a:prstGeom>
          <a:noFill/>
        </p:spPr>
        <p:txBody>
          <a:bodyPr wrap="square" rtlCol="0">
            <a:spAutoFit/>
          </a:bodyPr>
          <a:lstStyle/>
          <a:p>
            <a:r>
              <a:rPr lang="zh-CN" altLang="en-US" sz="3200" dirty="0">
                <a:solidFill>
                  <a:schemeClr val="tx1"/>
                </a:solidFill>
                <a:effectLst>
                  <a:outerShdw blurRad="38100" dist="19050" dir="2700000" algn="tl" rotWithShape="0">
                    <a:schemeClr val="dk1">
                      <a:alpha val="40000"/>
                    </a:schemeClr>
                  </a:outerShdw>
                </a:effectLst>
              </a:rPr>
              <a:t>实验：实验结果</a:t>
            </a:r>
          </a:p>
        </p:txBody>
      </p:sp>
      <p:pic>
        <p:nvPicPr>
          <p:cNvPr id="11" name="图形 24">
            <a:extLst>
              <a:ext uri="{FF2B5EF4-FFF2-40B4-BE49-F238E27FC236}">
                <a16:creationId xmlns:a16="http://schemas.microsoft.com/office/drawing/2014/main" id="{DC7163B8-40A8-EB44-9FCC-6501BA2A7756}"/>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9318" b="2351"/>
          <a:stretch/>
        </p:blipFill>
        <p:spPr bwMode="auto">
          <a:xfrm>
            <a:off x="-139270" y="1443346"/>
            <a:ext cx="5180285" cy="2287888"/>
          </a:xfrm>
          <a:prstGeom prst="rect">
            <a:avLst/>
          </a:prstGeom>
          <a:ln>
            <a:noFill/>
          </a:ln>
          <a:extLst>
            <a:ext uri="{53640926-AAD7-44D8-BBD7-CCE9431645EC}">
              <a14:shadowObscured xmlns:a14="http://schemas.microsoft.com/office/drawing/2010/main"/>
            </a:ext>
          </a:extLst>
        </p:spPr>
      </p:pic>
      <p:pic>
        <p:nvPicPr>
          <p:cNvPr id="16" name="图形 21">
            <a:extLst>
              <a:ext uri="{FF2B5EF4-FFF2-40B4-BE49-F238E27FC236}">
                <a16:creationId xmlns:a16="http://schemas.microsoft.com/office/drawing/2014/main" id="{60E61DA3-1541-1E4C-B7F9-DD2D29D9C0DC}"/>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t="7970"/>
          <a:stretch/>
        </p:blipFill>
        <p:spPr bwMode="auto">
          <a:xfrm>
            <a:off x="-169901" y="4527516"/>
            <a:ext cx="2817495" cy="1296670"/>
          </a:xfrm>
          <a:prstGeom prst="rect">
            <a:avLst/>
          </a:prstGeom>
          <a:ln>
            <a:noFill/>
          </a:ln>
          <a:extLst>
            <a:ext uri="{53640926-AAD7-44D8-BBD7-CCE9431645EC}">
              <a14:shadowObscured xmlns:a14="http://schemas.microsoft.com/office/drawing/2010/main"/>
            </a:ext>
          </a:extLst>
        </p:spPr>
      </p:pic>
      <p:pic>
        <p:nvPicPr>
          <p:cNvPr id="17" name="图形 23">
            <a:extLst>
              <a:ext uri="{FF2B5EF4-FFF2-40B4-BE49-F238E27FC236}">
                <a16:creationId xmlns:a16="http://schemas.microsoft.com/office/drawing/2014/main" id="{AE6D3C98-C0DB-1845-BA86-CEADC864117A}"/>
              </a:ext>
            </a:extLst>
          </p:cNvPr>
          <p:cNvPicPr>
            <a:picLocks noChangeAspect="1"/>
          </p:cNvPicPr>
          <p:nvPr/>
        </p:nvPicPr>
        <p:blipFill rotWithShape="1">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t="7980"/>
          <a:stretch/>
        </p:blipFill>
        <p:spPr bwMode="auto">
          <a:xfrm>
            <a:off x="2450873" y="4527516"/>
            <a:ext cx="2813685" cy="1294765"/>
          </a:xfrm>
          <a:prstGeom prst="rect">
            <a:avLst/>
          </a:prstGeom>
          <a:ln>
            <a:noFill/>
          </a:ln>
          <a:extLst>
            <a:ext uri="{53640926-AAD7-44D8-BBD7-CCE9431645EC}">
              <a14:shadowObscured xmlns:a14="http://schemas.microsoft.com/office/drawing/2010/main"/>
            </a:ext>
          </a:extLst>
        </p:spPr>
      </p:pic>
      <p:pic>
        <p:nvPicPr>
          <p:cNvPr id="19" name="图片 18">
            <a:extLst>
              <a:ext uri="{FF2B5EF4-FFF2-40B4-BE49-F238E27FC236}">
                <a16:creationId xmlns:a16="http://schemas.microsoft.com/office/drawing/2014/main" id="{2FB97100-4399-7942-983F-8BE136478CE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78070" y="1378619"/>
            <a:ext cx="7124163" cy="5312127"/>
          </a:xfrm>
          <a:prstGeom prst="rect">
            <a:avLst/>
          </a:prstGeom>
        </p:spPr>
      </p:pic>
      <p:sp>
        <p:nvSpPr>
          <p:cNvPr id="20" name="文本框 19">
            <a:extLst>
              <a:ext uri="{FF2B5EF4-FFF2-40B4-BE49-F238E27FC236}">
                <a16:creationId xmlns:a16="http://schemas.microsoft.com/office/drawing/2014/main" id="{9EC66CA8-A9C9-0F4A-9052-B1F870E928F4}"/>
              </a:ext>
            </a:extLst>
          </p:cNvPr>
          <p:cNvSpPr txBox="1"/>
          <p:nvPr/>
        </p:nvSpPr>
        <p:spPr>
          <a:xfrm>
            <a:off x="2056533" y="3731234"/>
            <a:ext cx="788677" cy="369332"/>
          </a:xfrm>
          <a:prstGeom prst="rect">
            <a:avLst/>
          </a:prstGeom>
          <a:noFill/>
        </p:spPr>
        <p:txBody>
          <a:bodyPr wrap="none" rtlCol="0">
            <a:spAutoFit/>
          </a:bodyPr>
          <a:lstStyle/>
          <a:p>
            <a:r>
              <a:rPr kumimoji="1" lang="en-US" altLang="zh-CN" dirty="0">
                <a:solidFill>
                  <a:srgbClr val="C00000"/>
                </a:solidFill>
              </a:rPr>
              <a:t>BACC</a:t>
            </a:r>
            <a:endParaRPr kumimoji="1" lang="zh-CN" altLang="en-US" dirty="0">
              <a:solidFill>
                <a:srgbClr val="C00000"/>
              </a:solidFill>
            </a:endParaRPr>
          </a:p>
        </p:txBody>
      </p:sp>
      <p:sp>
        <p:nvSpPr>
          <p:cNvPr id="21" name="文本框 20">
            <a:extLst>
              <a:ext uri="{FF2B5EF4-FFF2-40B4-BE49-F238E27FC236}">
                <a16:creationId xmlns:a16="http://schemas.microsoft.com/office/drawing/2014/main" id="{733FD11A-935C-2747-A7B0-0C4162D31577}"/>
              </a:ext>
            </a:extLst>
          </p:cNvPr>
          <p:cNvSpPr txBox="1"/>
          <p:nvPr/>
        </p:nvSpPr>
        <p:spPr>
          <a:xfrm>
            <a:off x="3529018" y="5950207"/>
            <a:ext cx="644407" cy="369332"/>
          </a:xfrm>
          <a:prstGeom prst="rect">
            <a:avLst/>
          </a:prstGeom>
          <a:noFill/>
        </p:spPr>
        <p:txBody>
          <a:bodyPr wrap="none" rtlCol="0">
            <a:spAutoFit/>
          </a:bodyPr>
          <a:lstStyle/>
          <a:p>
            <a:r>
              <a:rPr kumimoji="1" lang="en-US" altLang="zh-CN" dirty="0">
                <a:solidFill>
                  <a:srgbClr val="C00000"/>
                </a:solidFill>
              </a:rPr>
              <a:t>ACC</a:t>
            </a:r>
            <a:endParaRPr kumimoji="1" lang="zh-CN" altLang="en-US" dirty="0">
              <a:solidFill>
                <a:srgbClr val="C00000"/>
              </a:solidFill>
            </a:endParaRPr>
          </a:p>
        </p:txBody>
      </p:sp>
      <p:sp>
        <p:nvSpPr>
          <p:cNvPr id="23" name="文本框 22">
            <a:extLst>
              <a:ext uri="{FF2B5EF4-FFF2-40B4-BE49-F238E27FC236}">
                <a16:creationId xmlns:a16="http://schemas.microsoft.com/office/drawing/2014/main" id="{F8052138-9B7C-4A4F-A438-A8CA99DA00CC}"/>
              </a:ext>
            </a:extLst>
          </p:cNvPr>
          <p:cNvSpPr txBox="1"/>
          <p:nvPr/>
        </p:nvSpPr>
        <p:spPr>
          <a:xfrm>
            <a:off x="1017471" y="5887181"/>
            <a:ext cx="442750" cy="369332"/>
          </a:xfrm>
          <a:prstGeom prst="rect">
            <a:avLst/>
          </a:prstGeom>
          <a:noFill/>
        </p:spPr>
        <p:txBody>
          <a:bodyPr wrap="none" rtlCol="0">
            <a:spAutoFit/>
          </a:bodyPr>
          <a:lstStyle/>
          <a:p>
            <a:r>
              <a:rPr kumimoji="1" lang="en-US" altLang="zh-CN" dirty="0">
                <a:solidFill>
                  <a:srgbClr val="C00000"/>
                </a:solidFill>
              </a:rPr>
              <a:t>F1</a:t>
            </a:r>
            <a:endParaRPr kumimoji="1" lang="zh-CN" altLang="en-US" dirty="0">
              <a:solidFill>
                <a:srgbClr val="C00000"/>
              </a:solidFill>
            </a:endParaRPr>
          </a:p>
        </p:txBody>
      </p:sp>
    </p:spTree>
    <p:extLst>
      <p:ext uri="{BB962C8B-B14F-4D97-AF65-F5344CB8AC3E}">
        <p14:creationId xmlns:p14="http://schemas.microsoft.com/office/powerpoint/2010/main" val="27111446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0615" y="406400"/>
            <a:ext cx="3767455" cy="583565"/>
          </a:xfrm>
          <a:prstGeom prst="rect">
            <a:avLst/>
          </a:prstGeom>
          <a:noFill/>
        </p:spPr>
        <p:txBody>
          <a:bodyPr wrap="square" rtlCol="0">
            <a:spAutoFit/>
          </a:bodyPr>
          <a:lstStyle/>
          <a:p>
            <a:r>
              <a:rPr lang="zh-CN" altLang="en-US" sz="3200" dirty="0">
                <a:solidFill>
                  <a:schemeClr val="tx1"/>
                </a:solidFill>
                <a:effectLst>
                  <a:outerShdw blurRad="38100" dist="19050" dir="2700000" algn="tl" rotWithShape="0">
                    <a:schemeClr val="dk1">
                      <a:alpha val="40000"/>
                    </a:schemeClr>
                  </a:outerShdw>
                </a:effectLst>
              </a:rPr>
              <a:t>实验：实验结果</a:t>
            </a:r>
          </a:p>
        </p:txBody>
      </p:sp>
      <p:pic>
        <p:nvPicPr>
          <p:cNvPr id="6" name="图形 25">
            <a:extLst>
              <a:ext uri="{FF2B5EF4-FFF2-40B4-BE49-F238E27FC236}">
                <a16:creationId xmlns:a16="http://schemas.microsoft.com/office/drawing/2014/main" id="{92CB2B9A-8B7C-0949-86D1-456EF906378D}"/>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7088"/>
          <a:stretch/>
        </p:blipFill>
        <p:spPr>
          <a:xfrm>
            <a:off x="159201" y="3268537"/>
            <a:ext cx="4788664" cy="2577341"/>
          </a:xfrm>
          <a:prstGeom prst="rect">
            <a:avLst/>
          </a:prstGeom>
          <a:effectLst>
            <a:outerShdw blurRad="63500" sx="102000" sy="102000" algn="ctr" rotWithShape="0">
              <a:prstClr val="black">
                <a:alpha val="40000"/>
              </a:prstClr>
            </a:outerShdw>
          </a:effectLst>
        </p:spPr>
      </p:pic>
      <p:pic>
        <p:nvPicPr>
          <p:cNvPr id="7" name="图形 27">
            <a:extLst>
              <a:ext uri="{FF2B5EF4-FFF2-40B4-BE49-F238E27FC236}">
                <a16:creationId xmlns:a16="http://schemas.microsoft.com/office/drawing/2014/main" id="{066B777D-BC10-5147-917A-6A4AA30E60AC}"/>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7373" r="6699"/>
          <a:stretch/>
        </p:blipFill>
        <p:spPr>
          <a:xfrm>
            <a:off x="3530601" y="2427527"/>
            <a:ext cx="4114800" cy="2394948"/>
          </a:xfrm>
          <a:prstGeom prst="rect">
            <a:avLst/>
          </a:prstGeom>
          <a:effectLst>
            <a:outerShdw blurRad="63500" sx="102000" sy="102000" algn="ctr" rotWithShape="0">
              <a:prstClr val="black">
                <a:alpha val="40000"/>
              </a:prstClr>
            </a:outerShdw>
          </a:effectLst>
        </p:spPr>
      </p:pic>
      <p:pic>
        <p:nvPicPr>
          <p:cNvPr id="8" name="图形 29">
            <a:extLst>
              <a:ext uri="{FF2B5EF4-FFF2-40B4-BE49-F238E27FC236}">
                <a16:creationId xmlns:a16="http://schemas.microsoft.com/office/drawing/2014/main" id="{12797D41-F6DD-C84F-8E1E-7B37444B9523}"/>
              </a:ext>
            </a:extLst>
          </p:cNvPr>
          <p:cNvPicPr>
            <a:picLocks noChangeAspect="1"/>
          </p:cNvPicPr>
          <p:nvPr/>
        </p:nvPicPr>
        <p:blipFill rotWithShape="1">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l="6615" r="4913"/>
          <a:stretch/>
        </p:blipFill>
        <p:spPr>
          <a:xfrm>
            <a:off x="7244137" y="1221306"/>
            <a:ext cx="4788664" cy="2706325"/>
          </a:xfrm>
          <a:prstGeom prst="rect">
            <a:avLst/>
          </a:prstGeom>
          <a:effectLst>
            <a:outerShdw blurRad="63500" sx="102000" sy="102000" algn="ctr" rotWithShape="0">
              <a:prstClr val="black">
                <a:alpha val="40000"/>
              </a:prstClr>
            </a:outerShdw>
          </a:effectLst>
        </p:spPr>
      </p:pic>
      <p:sp>
        <p:nvSpPr>
          <p:cNvPr id="9" name="矩形 8">
            <a:extLst>
              <a:ext uri="{FF2B5EF4-FFF2-40B4-BE49-F238E27FC236}">
                <a16:creationId xmlns:a16="http://schemas.microsoft.com/office/drawing/2014/main" id="{7060E4C1-0266-464D-A5A1-405AFC69F08F}"/>
              </a:ext>
            </a:extLst>
          </p:cNvPr>
          <p:cNvSpPr/>
          <p:nvPr/>
        </p:nvSpPr>
        <p:spPr>
          <a:xfrm>
            <a:off x="800100" y="5887181"/>
            <a:ext cx="2844800" cy="803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A3977816-0552-C243-A89B-9F073302DBF1}"/>
              </a:ext>
            </a:extLst>
          </p:cNvPr>
          <p:cNvSpPr txBox="1"/>
          <p:nvPr/>
        </p:nvSpPr>
        <p:spPr>
          <a:xfrm>
            <a:off x="1828161" y="6104297"/>
            <a:ext cx="607859" cy="369332"/>
          </a:xfrm>
          <a:prstGeom prst="rect">
            <a:avLst/>
          </a:prstGeom>
          <a:noFill/>
        </p:spPr>
        <p:txBody>
          <a:bodyPr wrap="none" rtlCol="0">
            <a:spAutoFit/>
          </a:bodyPr>
          <a:lstStyle/>
          <a:p>
            <a:r>
              <a:rPr kumimoji="1" lang="en-US" altLang="zh-CN" dirty="0">
                <a:solidFill>
                  <a:srgbClr val="C00000"/>
                </a:solidFill>
              </a:rPr>
              <a:t>loss</a:t>
            </a:r>
            <a:endParaRPr kumimoji="1" lang="zh-CN" altLang="en-US" dirty="0">
              <a:solidFill>
                <a:srgbClr val="C00000"/>
              </a:solidFill>
            </a:endParaRPr>
          </a:p>
        </p:txBody>
      </p:sp>
      <p:sp>
        <p:nvSpPr>
          <p:cNvPr id="12" name="文本框 11">
            <a:extLst>
              <a:ext uri="{FF2B5EF4-FFF2-40B4-BE49-F238E27FC236}">
                <a16:creationId xmlns:a16="http://schemas.microsoft.com/office/drawing/2014/main" id="{6467E4BD-F27D-8A4B-A478-5BC39C620F67}"/>
              </a:ext>
            </a:extLst>
          </p:cNvPr>
          <p:cNvSpPr txBox="1"/>
          <p:nvPr/>
        </p:nvSpPr>
        <p:spPr>
          <a:xfrm>
            <a:off x="5123517" y="5056210"/>
            <a:ext cx="1219886" cy="369332"/>
          </a:xfrm>
          <a:prstGeom prst="rect">
            <a:avLst/>
          </a:prstGeom>
          <a:noFill/>
        </p:spPr>
        <p:txBody>
          <a:bodyPr wrap="none" rtlCol="0">
            <a:spAutoFit/>
          </a:bodyPr>
          <a:lstStyle/>
          <a:p>
            <a:r>
              <a:rPr kumimoji="1" lang="en-US" altLang="zh-CN" dirty="0" err="1">
                <a:solidFill>
                  <a:srgbClr val="C00000"/>
                </a:solidFill>
              </a:rPr>
              <a:t>loss_inter</a:t>
            </a:r>
            <a:endParaRPr kumimoji="1" lang="zh-CN" altLang="en-US" dirty="0">
              <a:solidFill>
                <a:srgbClr val="C00000"/>
              </a:solidFill>
            </a:endParaRPr>
          </a:p>
        </p:txBody>
      </p:sp>
      <p:sp>
        <p:nvSpPr>
          <p:cNvPr id="13" name="文本框 12">
            <a:extLst>
              <a:ext uri="{FF2B5EF4-FFF2-40B4-BE49-F238E27FC236}">
                <a16:creationId xmlns:a16="http://schemas.microsoft.com/office/drawing/2014/main" id="{755A679D-9A9C-B249-8093-C974E76D12F6}"/>
              </a:ext>
            </a:extLst>
          </p:cNvPr>
          <p:cNvSpPr txBox="1"/>
          <p:nvPr/>
        </p:nvSpPr>
        <p:spPr>
          <a:xfrm>
            <a:off x="9091336" y="4161366"/>
            <a:ext cx="1218603" cy="369332"/>
          </a:xfrm>
          <a:prstGeom prst="rect">
            <a:avLst/>
          </a:prstGeom>
          <a:noFill/>
        </p:spPr>
        <p:txBody>
          <a:bodyPr wrap="none" rtlCol="0">
            <a:spAutoFit/>
          </a:bodyPr>
          <a:lstStyle/>
          <a:p>
            <a:r>
              <a:rPr kumimoji="1" lang="en-US" altLang="zh-CN" dirty="0" err="1">
                <a:solidFill>
                  <a:srgbClr val="C00000"/>
                </a:solidFill>
              </a:rPr>
              <a:t>loss_intra</a:t>
            </a:r>
            <a:endParaRPr kumimoji="1" lang="zh-CN" altLang="en-US" dirty="0">
              <a:solidFill>
                <a:srgbClr val="C00000"/>
              </a:solidFill>
            </a:endParaRPr>
          </a:p>
        </p:txBody>
      </p:sp>
      <p:sp>
        <p:nvSpPr>
          <p:cNvPr id="2" name="文本框 1">
            <a:extLst>
              <a:ext uri="{FF2B5EF4-FFF2-40B4-BE49-F238E27FC236}">
                <a16:creationId xmlns:a16="http://schemas.microsoft.com/office/drawing/2014/main" id="{68DD9482-BAA4-6F4D-844A-45BC7CAE4810}"/>
              </a:ext>
            </a:extLst>
          </p:cNvPr>
          <p:cNvSpPr txBox="1"/>
          <p:nvPr/>
        </p:nvSpPr>
        <p:spPr>
          <a:xfrm>
            <a:off x="477791" y="1430865"/>
            <a:ext cx="4576894" cy="400110"/>
          </a:xfrm>
          <a:prstGeom prst="rect">
            <a:avLst/>
          </a:prstGeom>
          <a:noFill/>
        </p:spPr>
        <p:txBody>
          <a:bodyPr wrap="none" rtlCol="0">
            <a:spAutoFit/>
          </a:bodyPr>
          <a:lstStyle/>
          <a:p>
            <a:pPr marL="285750" indent="-285750">
              <a:buFont typeface="Wingdings" pitchFamily="2" charset="2"/>
              <a:buChar char="Ø"/>
            </a:pPr>
            <a:r>
              <a:rPr kumimoji="1" lang="zh-CN" altLang="en-US" sz="2000" b="1" dirty="0">
                <a:solidFill>
                  <a:srgbClr val="2B6BAF"/>
                </a:solidFill>
              </a:rPr>
              <a:t>对于其中一个客户端的损失迭代情况</a:t>
            </a:r>
          </a:p>
        </p:txBody>
      </p:sp>
    </p:spTree>
    <p:extLst>
      <p:ext uri="{BB962C8B-B14F-4D97-AF65-F5344CB8AC3E}">
        <p14:creationId xmlns:p14="http://schemas.microsoft.com/office/powerpoint/2010/main" val="3911556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总结与展望</a:t>
            </a:r>
          </a:p>
        </p:txBody>
      </p:sp>
      <p:sp>
        <p:nvSpPr>
          <p:cNvPr id="4" name="文本占位符 3"/>
          <p:cNvSpPr>
            <a:spLocks noGrp="1"/>
          </p:cNvSpPr>
          <p:nvPr>
            <p:ph type="body" idx="13"/>
          </p:nvPr>
        </p:nvSpPr>
        <p:spPr/>
        <p:txBody>
          <a:bodyPr/>
          <a:lstStyle/>
          <a:p>
            <a:r>
              <a:rPr lang="en-US" altLang="zh-CN" dirty="0"/>
              <a:t>4</a:t>
            </a: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3730335" y="1537500"/>
            <a:ext cx="4731329" cy="5166517"/>
          </a:xfrm>
        </p:spPr>
        <p:txBody>
          <a:bodyPr rIns="90000" anchor="t" anchorCtr="0"/>
          <a:lstStyle/>
          <a:p>
            <a:pPr algn="just"/>
            <a:r>
              <a:rPr lang="zh-CN" altLang="en-US" dirty="0"/>
              <a:t>研究背景与意义</a:t>
            </a:r>
          </a:p>
          <a:p>
            <a:r>
              <a:rPr lang="zh-CN" altLang="en-US" dirty="0"/>
              <a:t>国内外研究现状</a:t>
            </a:r>
          </a:p>
          <a:p>
            <a:r>
              <a:rPr lang="zh-CN" altLang="en-US" dirty="0"/>
              <a:t>研究内容</a:t>
            </a:r>
          </a:p>
          <a:p>
            <a:pPr algn="just"/>
            <a:r>
              <a:rPr lang="zh-CN" altLang="en-US" dirty="0"/>
              <a:t>总结与展望</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4" name="组合 5"/>
          <p:cNvGrpSpPr/>
          <p:nvPr/>
        </p:nvGrpSpPr>
        <p:grpSpPr bwMode="auto">
          <a:xfrm>
            <a:off x="439103" y="1923415"/>
            <a:ext cx="520700" cy="520700"/>
            <a:chOff x="1155644" y="1656612"/>
            <a:chExt cx="596956" cy="596956"/>
          </a:xfrm>
        </p:grpSpPr>
        <p:sp>
          <p:nvSpPr>
            <p:cNvPr id="2" name="椭圆 1"/>
            <p:cNvSpPr/>
            <p:nvPr/>
          </p:nvSpPr>
          <p:spPr>
            <a:xfrm>
              <a:off x="1232811" y="1719219"/>
              <a:ext cx="444077" cy="44407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3200" b="1" dirty="0">
                  <a:latin typeface="微软雅黑" panose="020B0503020204020204" pitchFamily="34" charset="-122"/>
                  <a:ea typeface="微软雅黑" panose="020B0503020204020204" pitchFamily="34" charset="-122"/>
                </a:rPr>
                <a:t>1</a:t>
              </a:r>
              <a:endParaRPr lang="zh-CN" altLang="en-US" sz="3200" b="1" dirty="0">
                <a:latin typeface="微软雅黑" panose="020B0503020204020204" pitchFamily="34" charset="-122"/>
                <a:ea typeface="微软雅黑" panose="020B0503020204020204" pitchFamily="34" charset="-122"/>
              </a:endParaRPr>
            </a:p>
          </p:txBody>
        </p:sp>
        <p:sp>
          <p:nvSpPr>
            <p:cNvPr id="3" name="椭圆 2"/>
            <p:cNvSpPr/>
            <p:nvPr/>
          </p:nvSpPr>
          <p:spPr>
            <a:xfrm>
              <a:off x="1155644" y="1656612"/>
              <a:ext cx="596956" cy="596956"/>
            </a:xfrm>
            <a:prstGeom prst="ellipse">
              <a:avLst/>
            </a:prstGeom>
            <a:noFill/>
            <a:ln>
              <a:gradFill>
                <a:gsLst>
                  <a:gs pos="23000">
                    <a:srgbClr val="0070C0"/>
                  </a:gs>
                  <a:gs pos="5000">
                    <a:srgbClr val="00B0F0"/>
                  </a:gs>
                  <a:gs pos="75000">
                    <a:srgbClr val="00B0F0"/>
                  </a:gs>
                  <a:gs pos="93000">
                    <a:srgbClr val="0070C0"/>
                  </a:gs>
                </a:gsLst>
                <a:lin ang="5400000" scaled="0"/>
              </a:gradFill>
              <a:prstDash val="sysDot"/>
            </a:ln>
            <a:effectLst>
              <a:glow rad="381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cxnSp>
        <p:nvCxnSpPr>
          <p:cNvPr id="9" name="直接连接符 8"/>
          <p:cNvCxnSpPr/>
          <p:nvPr/>
        </p:nvCxnSpPr>
        <p:spPr>
          <a:xfrm flipV="1">
            <a:off x="1036003" y="2665266"/>
            <a:ext cx="10133965" cy="6350"/>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grpSp>
        <p:nvGrpSpPr>
          <p:cNvPr id="20487" name="组合 14"/>
          <p:cNvGrpSpPr/>
          <p:nvPr/>
        </p:nvGrpSpPr>
        <p:grpSpPr bwMode="auto">
          <a:xfrm>
            <a:off x="439103" y="4289743"/>
            <a:ext cx="520700" cy="519112"/>
            <a:chOff x="1155644" y="1656612"/>
            <a:chExt cx="596956" cy="596956"/>
          </a:xfrm>
        </p:grpSpPr>
        <p:sp>
          <p:nvSpPr>
            <p:cNvPr id="16" name="椭圆 15"/>
            <p:cNvSpPr/>
            <p:nvPr/>
          </p:nvSpPr>
          <p:spPr>
            <a:xfrm>
              <a:off x="1232083" y="1733285"/>
              <a:ext cx="444077" cy="443609"/>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3200" b="1" dirty="0">
                  <a:latin typeface="微软雅黑" panose="020B0503020204020204" pitchFamily="34" charset="-122"/>
                  <a:ea typeface="微软雅黑" panose="020B0503020204020204" pitchFamily="34" charset="-122"/>
                </a:rPr>
                <a:t>2</a:t>
              </a:r>
              <a:endParaRPr lang="zh-CN" altLang="en-US" sz="3200" b="1" dirty="0">
                <a:latin typeface="微软雅黑" panose="020B0503020204020204" pitchFamily="34" charset="-122"/>
                <a:ea typeface="微软雅黑" panose="020B0503020204020204" pitchFamily="34" charset="-122"/>
              </a:endParaRPr>
            </a:p>
          </p:txBody>
        </p:sp>
        <p:sp>
          <p:nvSpPr>
            <p:cNvPr id="17" name="椭圆 16"/>
            <p:cNvSpPr/>
            <p:nvPr/>
          </p:nvSpPr>
          <p:spPr>
            <a:xfrm>
              <a:off x="1155644" y="1656612"/>
              <a:ext cx="596956" cy="596956"/>
            </a:xfrm>
            <a:prstGeom prst="ellipse">
              <a:avLst/>
            </a:prstGeom>
            <a:noFill/>
            <a:ln>
              <a:gradFill>
                <a:gsLst>
                  <a:gs pos="23000">
                    <a:srgbClr val="0070C0"/>
                  </a:gs>
                  <a:gs pos="5000">
                    <a:srgbClr val="00B0F0"/>
                  </a:gs>
                  <a:gs pos="75000">
                    <a:srgbClr val="00B0F0"/>
                  </a:gs>
                  <a:gs pos="93000">
                    <a:srgbClr val="0070C0"/>
                  </a:gs>
                </a:gsLst>
                <a:lin ang="5400000" scaled="0"/>
              </a:gradFill>
              <a:prstDash val="sysDot"/>
            </a:ln>
            <a:effectLst>
              <a:glow rad="381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cxnSp>
        <p:nvCxnSpPr>
          <p:cNvPr id="19" name="直接连接符 18"/>
          <p:cNvCxnSpPr/>
          <p:nvPr/>
        </p:nvCxnSpPr>
        <p:spPr>
          <a:xfrm flipV="1">
            <a:off x="1062990" y="4900295"/>
            <a:ext cx="10166350" cy="6985"/>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110615" y="406400"/>
            <a:ext cx="3767455" cy="583565"/>
          </a:xfrm>
          <a:prstGeom prst="rect">
            <a:avLst/>
          </a:prstGeom>
          <a:noFill/>
        </p:spPr>
        <p:txBody>
          <a:bodyPr wrap="square" rtlCol="0">
            <a:spAutoFit/>
          </a:bodyPr>
          <a:lstStyle/>
          <a:p>
            <a:r>
              <a:rPr lang="zh-CN" altLang="en-US" sz="3200" dirty="0">
                <a:solidFill>
                  <a:schemeClr val="tx1"/>
                </a:solidFill>
                <a:effectLst>
                  <a:outerShdw blurRad="38100" dist="19050" dir="2700000" algn="tl" rotWithShape="0">
                    <a:schemeClr val="dk1">
                      <a:alpha val="40000"/>
                    </a:schemeClr>
                  </a:outerShdw>
                </a:effectLst>
              </a:rPr>
              <a:t>总结与展望</a:t>
            </a:r>
          </a:p>
        </p:txBody>
      </p:sp>
      <p:sp>
        <p:nvSpPr>
          <p:cNvPr id="5" name="文本框 4"/>
          <p:cNvSpPr txBox="1"/>
          <p:nvPr/>
        </p:nvSpPr>
        <p:spPr>
          <a:xfrm>
            <a:off x="1240155" y="1433035"/>
            <a:ext cx="9988550" cy="1200329"/>
          </a:xfrm>
          <a:prstGeom prst="rect">
            <a:avLst/>
          </a:prstGeom>
          <a:noFill/>
        </p:spPr>
        <p:txBody>
          <a:bodyPr wrap="square" rtlCol="0" anchor="t">
            <a:spAutoFit/>
          </a:bodyPr>
          <a:lstStyle/>
          <a:p>
            <a:r>
              <a:rPr lang="zh-CN" altLang="en-US" dirty="0"/>
              <a:t>        本文中，</a:t>
            </a:r>
            <a:r>
              <a:rPr lang="zh-CN" altLang="en-US" dirty="0">
                <a:solidFill>
                  <a:srgbClr val="C00000"/>
                </a:solidFill>
              </a:rPr>
              <a:t>联邦学习框架下进行医疗图像分类的问题背景</a:t>
            </a:r>
            <a:r>
              <a:rPr lang="zh-CN" altLang="en-US" dirty="0"/>
              <a:t>下，对于该领域目前频繁面对的两个问题：</a:t>
            </a:r>
            <a:r>
              <a:rPr lang="zh-CN" altLang="en-US" dirty="0">
                <a:solidFill>
                  <a:srgbClr val="C00000"/>
                </a:solidFill>
              </a:rPr>
              <a:t>数据异质性、类不平衡</a:t>
            </a:r>
            <a:r>
              <a:rPr lang="zh-CN" altLang="en-US" dirty="0"/>
              <a:t>，基于数学原理，分别给出了各自的解决策略：</a:t>
            </a:r>
            <a:r>
              <a:rPr lang="zh-CN" altLang="en-US" dirty="0">
                <a:solidFill>
                  <a:srgbClr val="C00000"/>
                </a:solidFill>
              </a:rPr>
              <a:t>频域幅度归一化和客户端权重扰动、两级监督对比学习</a:t>
            </a:r>
            <a:r>
              <a:rPr lang="zh-CN" altLang="en-US" dirty="0"/>
              <a:t>。通过在的 </a:t>
            </a:r>
            <a:r>
              <a:rPr lang="en" altLang="zh-CN" dirty="0">
                <a:solidFill>
                  <a:srgbClr val="C00000"/>
                </a:solidFill>
              </a:rPr>
              <a:t>ISIC 2019</a:t>
            </a:r>
            <a:r>
              <a:rPr lang="zh-CN" altLang="en-US" dirty="0">
                <a:solidFill>
                  <a:srgbClr val="C00000"/>
                </a:solidFill>
              </a:rPr>
              <a:t> </a:t>
            </a:r>
            <a:r>
              <a:rPr lang="zh-CN" altLang="en-US" dirty="0"/>
              <a:t>皮肤病数据集上的模拟实验，总结出：本文对所提出问题的解决策略，与如今常用的联邦学习方法相比，具有</a:t>
            </a:r>
            <a:r>
              <a:rPr lang="zh-CN" altLang="en-US" dirty="0">
                <a:solidFill>
                  <a:srgbClr val="C00000"/>
                </a:solidFill>
              </a:rPr>
              <a:t>更好的性能</a:t>
            </a:r>
            <a:r>
              <a:rPr lang="zh-CN" altLang="en-US" dirty="0"/>
              <a:t>。</a:t>
            </a:r>
          </a:p>
        </p:txBody>
      </p:sp>
      <p:sp>
        <p:nvSpPr>
          <p:cNvPr id="6" name="文本框 5"/>
          <p:cNvSpPr txBox="1"/>
          <p:nvPr/>
        </p:nvSpPr>
        <p:spPr>
          <a:xfrm>
            <a:off x="1240155" y="3541851"/>
            <a:ext cx="10018395" cy="1200329"/>
          </a:xfrm>
          <a:prstGeom prst="rect">
            <a:avLst/>
          </a:prstGeom>
          <a:noFill/>
        </p:spPr>
        <p:txBody>
          <a:bodyPr wrap="square" rtlCol="0" anchor="t">
            <a:spAutoFit/>
          </a:bodyPr>
          <a:lstStyle/>
          <a:p>
            <a:r>
              <a:rPr lang="zh-CN" altLang="en-US" dirty="0"/>
              <a:t>        本文中的解决策略和模型改进方法实现了一定程度上的模型优化任务，但是仍然存在未来可提升或改进的空间，例如：</a:t>
            </a:r>
            <a:r>
              <a:rPr lang="zh-CN" altLang="en-US" dirty="0">
                <a:solidFill>
                  <a:srgbClr val="C00000"/>
                </a:solidFill>
              </a:rPr>
              <a:t>深入探索数据异质性处理方法、深入探索类不平衡处理策略、在联邦学习框架上作改动以获得优化、通过增加实验验证与临床应用更进一步论证模型普适性、通过跨学科合作与应用拓展增强模型拓展能力</a:t>
            </a:r>
            <a:r>
              <a:rPr lang="zh-CN" altLang="en-US" dirty="0"/>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316885" y="2488461"/>
            <a:ext cx="7793178" cy="798847"/>
          </a:xfrm>
        </p:spPr>
        <p:txBody>
          <a:bodyPr/>
          <a:lstStyle/>
          <a:p>
            <a:r>
              <a:rPr lang="zh-CN" altLang="en-US" dirty="0"/>
              <a:t>恳请老师指导！</a:t>
            </a:r>
          </a:p>
        </p:txBody>
      </p:sp>
      <p:sp>
        <p:nvSpPr>
          <p:cNvPr id="3" name="副标题 2"/>
          <p:cNvSpPr>
            <a:spLocks noGrp="1"/>
          </p:cNvSpPr>
          <p:nvPr>
            <p:ph type="subTitle" idx="1"/>
          </p:nvPr>
        </p:nvSpPr>
        <p:spPr/>
        <p:txBody>
          <a:bodyPr/>
          <a:lstStyle/>
          <a:p>
            <a:r>
              <a:rPr lang="en-US" altLang="zh-CN" dirty="0"/>
              <a:t>Thank you for your support and guidance!</a:t>
            </a:r>
            <a:endParaRPr lang="zh-CN" altLang="en-US" dirty="0"/>
          </a:p>
        </p:txBody>
      </p:sp>
      <p:sp>
        <p:nvSpPr>
          <p:cNvPr id="4" name="文本占位符 3"/>
          <p:cNvSpPr>
            <a:spLocks noGrp="1"/>
          </p:cNvSpPr>
          <p:nvPr>
            <p:ph type="body" sz="quarter" idx="17"/>
          </p:nvPr>
        </p:nvSpPr>
        <p:spPr>
          <a:xfrm>
            <a:off x="4399233" y="4285299"/>
            <a:ext cx="4065361" cy="773430"/>
          </a:xfrm>
        </p:spPr>
        <p:txBody>
          <a:bodyPr/>
          <a:lstStyle/>
          <a:p>
            <a:pPr algn="l"/>
            <a:r>
              <a:rPr lang="en-US" altLang="zh-CN" sz="2000" dirty="0"/>
              <a:t>&gt;&gt;</a:t>
            </a:r>
            <a:r>
              <a:rPr lang="zh-CN" altLang="en-US" sz="2000" dirty="0"/>
              <a:t> </a:t>
            </a:r>
            <a:r>
              <a:rPr sz="2000" dirty="0"/>
              <a:t>答辩</a:t>
            </a:r>
            <a:r>
              <a:rPr lang="zh-CN" altLang="en-US" sz="2000" dirty="0"/>
              <a:t>学生：沈禹豪</a:t>
            </a:r>
          </a:p>
          <a:p>
            <a:pPr algn="l"/>
            <a:r>
              <a:rPr lang="en-US" altLang="zh-CN" sz="2000" dirty="0">
                <a:sym typeface="+mn-ea"/>
              </a:rPr>
              <a:t>&gt;&gt;</a:t>
            </a:r>
            <a:r>
              <a:rPr lang="zh-CN" altLang="en-US" sz="2000" dirty="0">
                <a:sym typeface="+mn-ea"/>
              </a:rPr>
              <a:t> 指导老师</a:t>
            </a:r>
            <a:r>
              <a:rPr sz="2000" dirty="0">
                <a:sym typeface="+mn-ea"/>
              </a:rPr>
              <a:t>：瞿治国</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研究背景与意义</a:t>
            </a:r>
          </a:p>
        </p:txBody>
      </p:sp>
      <p:sp>
        <p:nvSpPr>
          <p:cNvPr id="4" name="文本占位符 3"/>
          <p:cNvSpPr>
            <a:spLocks noGrp="1"/>
          </p:cNvSpPr>
          <p:nvPr>
            <p:ph type="body" idx="13"/>
          </p:nvPr>
        </p:nvSpPr>
        <p:spPr/>
        <p:txBody>
          <a:bodyPr/>
          <a:lstStyle/>
          <a:p>
            <a:r>
              <a:rPr lang="en-US" altLang="zh-CN" dirty="0"/>
              <a:t>1</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10615" y="406400"/>
            <a:ext cx="3767455" cy="583565"/>
          </a:xfrm>
          <a:prstGeom prst="rect">
            <a:avLst/>
          </a:prstGeom>
          <a:noFill/>
        </p:spPr>
        <p:txBody>
          <a:bodyPr wrap="square" rtlCol="0">
            <a:spAutoFit/>
          </a:bodyPr>
          <a:lstStyle/>
          <a:p>
            <a:r>
              <a:rPr lang="zh-CN" altLang="en-US" sz="3200" dirty="0">
                <a:solidFill>
                  <a:schemeClr val="tx1"/>
                </a:solidFill>
                <a:effectLst>
                  <a:outerShdw blurRad="38100" dist="19050" dir="2700000" algn="tl" rotWithShape="0">
                    <a:schemeClr val="dk1">
                      <a:alpha val="40000"/>
                    </a:schemeClr>
                  </a:outerShdw>
                </a:effectLst>
              </a:rPr>
              <a:t>研究背景与意义</a:t>
            </a:r>
          </a:p>
        </p:txBody>
      </p:sp>
      <p:sp>
        <p:nvSpPr>
          <p:cNvPr id="18" name="圆角矩形 17">
            <a:extLst>
              <a:ext uri="{FF2B5EF4-FFF2-40B4-BE49-F238E27FC236}">
                <a16:creationId xmlns:a16="http://schemas.microsoft.com/office/drawing/2014/main" id="{3BF0CCAA-AC24-EA4F-9325-DB25FE58242B}"/>
              </a:ext>
            </a:extLst>
          </p:cNvPr>
          <p:cNvSpPr/>
          <p:nvPr/>
        </p:nvSpPr>
        <p:spPr>
          <a:xfrm>
            <a:off x="390144" y="3072943"/>
            <a:ext cx="2604198" cy="1158240"/>
          </a:xfrm>
          <a:prstGeom prst="round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kumimoji="1" lang="zh-CN" altLang="en-US" dirty="0">
                <a:solidFill>
                  <a:schemeClr val="tx1"/>
                </a:solidFill>
              </a:rPr>
              <a:t>联邦学习</a:t>
            </a:r>
          </a:p>
        </p:txBody>
      </p:sp>
      <p:sp>
        <p:nvSpPr>
          <p:cNvPr id="27" name="右箭头 26">
            <a:extLst>
              <a:ext uri="{FF2B5EF4-FFF2-40B4-BE49-F238E27FC236}">
                <a16:creationId xmlns:a16="http://schemas.microsoft.com/office/drawing/2014/main" id="{4115F287-0814-D648-B8F6-6EDA4FE19771}"/>
              </a:ext>
            </a:extLst>
          </p:cNvPr>
          <p:cNvSpPr/>
          <p:nvPr/>
        </p:nvSpPr>
        <p:spPr>
          <a:xfrm>
            <a:off x="3083337" y="3399610"/>
            <a:ext cx="829056" cy="4372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28" name="圆角矩形 27">
            <a:extLst>
              <a:ext uri="{FF2B5EF4-FFF2-40B4-BE49-F238E27FC236}">
                <a16:creationId xmlns:a16="http://schemas.microsoft.com/office/drawing/2014/main" id="{6B3B986B-4B68-EB4E-9919-99816457A370}"/>
              </a:ext>
            </a:extLst>
          </p:cNvPr>
          <p:cNvSpPr/>
          <p:nvPr/>
        </p:nvSpPr>
        <p:spPr>
          <a:xfrm>
            <a:off x="4001388" y="2156373"/>
            <a:ext cx="4394026" cy="1461867"/>
          </a:xfrm>
          <a:prstGeom prst="round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kumimoji="1" lang="zh-CN" altLang="en-US" b="1" dirty="0">
                <a:solidFill>
                  <a:schemeClr val="tx1"/>
                </a:solidFill>
              </a:rPr>
              <a:t>数据异质性</a:t>
            </a:r>
            <a:r>
              <a:rPr kumimoji="1" lang="zh-CN" altLang="en-US" dirty="0">
                <a:solidFill>
                  <a:schemeClr val="tx1"/>
                </a:solidFill>
              </a:rPr>
              <a:t>导致</a:t>
            </a:r>
            <a:r>
              <a:rPr kumimoji="1" lang="zh-CN" altLang="en-US" dirty="0">
                <a:solidFill>
                  <a:srgbClr val="C00000"/>
                </a:solidFill>
              </a:rPr>
              <a:t>本地</a:t>
            </a:r>
            <a:r>
              <a:rPr kumimoji="1" lang="zh-CN" altLang="en-US" dirty="0">
                <a:solidFill>
                  <a:schemeClr val="tx1"/>
                </a:solidFill>
              </a:rPr>
              <a:t>客户端由于</a:t>
            </a:r>
            <a:r>
              <a:rPr kumimoji="1" lang="en" altLang="zh-CN" dirty="0">
                <a:solidFill>
                  <a:srgbClr val="C00000"/>
                </a:solidFill>
              </a:rPr>
              <a:t>Non-IID</a:t>
            </a:r>
            <a:r>
              <a:rPr kumimoji="1" lang="zh-CN" altLang="en-US" dirty="0">
                <a:solidFill>
                  <a:schemeClr val="tx1"/>
                </a:solidFill>
              </a:rPr>
              <a:t>产生的</a:t>
            </a:r>
            <a:r>
              <a:rPr kumimoji="1" lang="zh-CN" altLang="en-US" dirty="0">
                <a:solidFill>
                  <a:srgbClr val="C00000"/>
                </a:solidFill>
              </a:rPr>
              <a:t>偏移</a:t>
            </a:r>
            <a:r>
              <a:rPr kumimoji="1" lang="zh-CN" altLang="en-US" dirty="0">
                <a:solidFill>
                  <a:schemeClr val="tx1"/>
                </a:solidFill>
              </a:rPr>
              <a:t>，其训练的模型在中央</a:t>
            </a:r>
            <a:r>
              <a:rPr kumimoji="1" lang="zh-CN" altLang="en-US" dirty="0">
                <a:solidFill>
                  <a:srgbClr val="C00000"/>
                </a:solidFill>
              </a:rPr>
              <a:t>聚合</a:t>
            </a:r>
            <a:r>
              <a:rPr kumimoji="1" lang="zh-CN" altLang="en-US" dirty="0">
                <a:solidFill>
                  <a:schemeClr val="tx1"/>
                </a:solidFill>
              </a:rPr>
              <a:t>时，</a:t>
            </a:r>
            <a:r>
              <a:rPr kumimoji="1" lang="zh-CN" altLang="en-US" dirty="0">
                <a:solidFill>
                  <a:srgbClr val="C00000"/>
                </a:solidFill>
              </a:rPr>
              <a:t>全局</a:t>
            </a:r>
            <a:r>
              <a:rPr kumimoji="1" lang="zh-CN" altLang="en-US" dirty="0">
                <a:solidFill>
                  <a:schemeClr val="tx1"/>
                </a:solidFill>
              </a:rPr>
              <a:t>模型产生更多不可预测的</a:t>
            </a:r>
            <a:r>
              <a:rPr kumimoji="1" lang="zh-CN" altLang="en-US" dirty="0">
                <a:solidFill>
                  <a:srgbClr val="C00000"/>
                </a:solidFill>
              </a:rPr>
              <a:t>偏移</a:t>
            </a:r>
            <a:r>
              <a:rPr kumimoji="1" lang="zh-CN" altLang="en-US" dirty="0">
                <a:solidFill>
                  <a:schemeClr val="tx1"/>
                </a:solidFill>
              </a:rPr>
              <a:t>，进一步影响全局模型性能。</a:t>
            </a:r>
          </a:p>
        </p:txBody>
      </p:sp>
      <p:sp>
        <p:nvSpPr>
          <p:cNvPr id="29" name="圆角矩形 28">
            <a:extLst>
              <a:ext uri="{FF2B5EF4-FFF2-40B4-BE49-F238E27FC236}">
                <a16:creationId xmlns:a16="http://schemas.microsoft.com/office/drawing/2014/main" id="{81CB8866-2DE4-7A4A-B7B7-3D4482550285}"/>
              </a:ext>
            </a:extLst>
          </p:cNvPr>
          <p:cNvSpPr/>
          <p:nvPr/>
        </p:nvSpPr>
        <p:spPr>
          <a:xfrm>
            <a:off x="4001387" y="3836870"/>
            <a:ext cx="4394025" cy="1461867"/>
          </a:xfrm>
          <a:prstGeom prst="round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kumimoji="1" lang="zh-CN" altLang="en-US" b="1" dirty="0">
                <a:solidFill>
                  <a:schemeClr val="tx1"/>
                </a:solidFill>
              </a:rPr>
              <a:t>类不平衡</a:t>
            </a:r>
            <a:r>
              <a:rPr kumimoji="1" lang="zh-CN" altLang="en-US" dirty="0">
                <a:solidFill>
                  <a:schemeClr val="tx1"/>
                </a:solidFill>
              </a:rPr>
              <a:t>影响模型的</a:t>
            </a:r>
            <a:r>
              <a:rPr kumimoji="1" lang="zh-CN" altLang="en-US" dirty="0">
                <a:solidFill>
                  <a:srgbClr val="C00000"/>
                </a:solidFill>
              </a:rPr>
              <a:t>先验概率</a:t>
            </a:r>
            <a:r>
              <a:rPr kumimoji="1" lang="zh-CN" altLang="en-US" dirty="0">
                <a:solidFill>
                  <a:schemeClr val="tx1"/>
                </a:solidFill>
              </a:rPr>
              <a:t>，使得模型在学习到了该信息后，预测时更加</a:t>
            </a:r>
            <a:r>
              <a:rPr kumimoji="1" lang="zh-CN" altLang="en-US" dirty="0">
                <a:solidFill>
                  <a:srgbClr val="C00000"/>
                </a:solidFill>
              </a:rPr>
              <a:t>偏向于多数类别</a:t>
            </a:r>
            <a:r>
              <a:rPr kumimoji="1" lang="zh-CN" altLang="en-US" dirty="0">
                <a:solidFill>
                  <a:schemeClr val="tx1"/>
                </a:solidFill>
              </a:rPr>
              <a:t>，而容易</a:t>
            </a:r>
            <a:r>
              <a:rPr kumimoji="1" lang="zh-CN" altLang="en-US" dirty="0">
                <a:solidFill>
                  <a:srgbClr val="C00000"/>
                </a:solidFill>
              </a:rPr>
              <a:t>忽视少数类别</a:t>
            </a:r>
            <a:r>
              <a:rPr kumimoji="1" lang="zh-CN" altLang="en-US" dirty="0">
                <a:solidFill>
                  <a:schemeClr val="tx1"/>
                </a:solidFill>
              </a:rPr>
              <a:t>。</a:t>
            </a:r>
          </a:p>
        </p:txBody>
      </p:sp>
      <p:sp>
        <p:nvSpPr>
          <p:cNvPr id="30" name="圆角矩形 29">
            <a:extLst>
              <a:ext uri="{FF2B5EF4-FFF2-40B4-BE49-F238E27FC236}">
                <a16:creationId xmlns:a16="http://schemas.microsoft.com/office/drawing/2014/main" id="{DBBA9136-CDDB-8A42-8D24-4F15417FAAA9}"/>
              </a:ext>
            </a:extLst>
          </p:cNvPr>
          <p:cNvSpPr/>
          <p:nvPr/>
        </p:nvSpPr>
        <p:spPr>
          <a:xfrm>
            <a:off x="9402452" y="2948504"/>
            <a:ext cx="2692007" cy="1339469"/>
          </a:xfrm>
          <a:prstGeom prst="round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kumimoji="1" lang="zh-CN" altLang="en-US" dirty="0">
                <a:solidFill>
                  <a:srgbClr val="C00000"/>
                </a:solidFill>
              </a:rPr>
              <a:t>数据异质性</a:t>
            </a:r>
            <a:r>
              <a:rPr kumimoji="1" lang="zh-CN" altLang="en-US" dirty="0">
                <a:solidFill>
                  <a:schemeClr val="tx1"/>
                </a:solidFill>
              </a:rPr>
              <a:t>和</a:t>
            </a:r>
            <a:r>
              <a:rPr kumimoji="1" lang="zh-CN" altLang="en-US" dirty="0">
                <a:solidFill>
                  <a:srgbClr val="C00000"/>
                </a:solidFill>
              </a:rPr>
              <a:t>类不平衡</a:t>
            </a:r>
            <a:r>
              <a:rPr kumimoji="1" lang="zh-CN" altLang="en-US" dirty="0">
                <a:solidFill>
                  <a:schemeClr val="tx1"/>
                </a:solidFill>
              </a:rPr>
              <a:t>对医疗场景下的联邦学习模型性能构成挑战性</a:t>
            </a:r>
          </a:p>
        </p:txBody>
      </p:sp>
      <p:sp>
        <p:nvSpPr>
          <p:cNvPr id="31" name="右箭头 30">
            <a:extLst>
              <a:ext uri="{FF2B5EF4-FFF2-40B4-BE49-F238E27FC236}">
                <a16:creationId xmlns:a16="http://schemas.microsoft.com/office/drawing/2014/main" id="{2E04B605-42C4-AE4A-B08B-683A85F73F6B}"/>
              </a:ext>
            </a:extLst>
          </p:cNvPr>
          <p:cNvSpPr/>
          <p:nvPr/>
        </p:nvSpPr>
        <p:spPr>
          <a:xfrm>
            <a:off x="8484405" y="3399609"/>
            <a:ext cx="829056" cy="4372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25" name="文本框 24">
            <a:extLst>
              <a:ext uri="{FF2B5EF4-FFF2-40B4-BE49-F238E27FC236}">
                <a16:creationId xmlns:a16="http://schemas.microsoft.com/office/drawing/2014/main" id="{712A89DC-5943-034C-B99C-75A9F2A81C08}"/>
              </a:ext>
            </a:extLst>
          </p:cNvPr>
          <p:cNvSpPr txBox="1"/>
          <p:nvPr/>
        </p:nvSpPr>
        <p:spPr>
          <a:xfrm>
            <a:off x="239075" y="5784850"/>
            <a:ext cx="11918647" cy="461665"/>
          </a:xfrm>
          <a:prstGeom prst="rect">
            <a:avLst/>
          </a:prstGeom>
          <a:noFill/>
        </p:spPr>
        <p:txBody>
          <a:bodyPr wrap="none" rtlCol="0">
            <a:spAutoFit/>
          </a:bodyPr>
          <a:lstStyle/>
          <a:p>
            <a:pPr marL="342900" indent="-342900">
              <a:buFont typeface="Wingdings" pitchFamily="2" charset="2"/>
              <a:buChar char="Ø"/>
            </a:pPr>
            <a:r>
              <a:rPr kumimoji="1" lang="zh-CN" altLang="en-US" sz="2400" dirty="0"/>
              <a:t>考虑在医疗场景下的联邦学习框架中，</a:t>
            </a:r>
            <a:r>
              <a:rPr kumimoji="1" lang="zh-CN" altLang="en-US" sz="2400" dirty="0">
                <a:solidFill>
                  <a:srgbClr val="C00000"/>
                </a:solidFill>
              </a:rPr>
              <a:t>同时</a:t>
            </a:r>
            <a:r>
              <a:rPr kumimoji="1" lang="zh-CN" altLang="en-US" sz="2400" dirty="0"/>
              <a:t>引入对</a:t>
            </a:r>
            <a:r>
              <a:rPr kumimoji="1" lang="zh-CN" altLang="en-US" sz="2400" dirty="0">
                <a:solidFill>
                  <a:srgbClr val="C00000"/>
                </a:solidFill>
              </a:rPr>
              <a:t>数据异质性和类不平衡</a:t>
            </a:r>
            <a:r>
              <a:rPr kumimoji="1" lang="zh-CN" altLang="en-US" sz="2400" dirty="0"/>
              <a:t>的处理策略</a:t>
            </a:r>
          </a:p>
        </p:txBody>
      </p:sp>
      <p:sp>
        <p:nvSpPr>
          <p:cNvPr id="26" name="文本框 25">
            <a:extLst>
              <a:ext uri="{FF2B5EF4-FFF2-40B4-BE49-F238E27FC236}">
                <a16:creationId xmlns:a16="http://schemas.microsoft.com/office/drawing/2014/main" id="{D737E947-D1C7-0C48-8572-849DB8DC693A}"/>
              </a:ext>
            </a:extLst>
          </p:cNvPr>
          <p:cNvSpPr txBox="1"/>
          <p:nvPr/>
        </p:nvSpPr>
        <p:spPr>
          <a:xfrm>
            <a:off x="1770543" y="3198584"/>
            <a:ext cx="1107996" cy="923330"/>
          </a:xfrm>
          <a:prstGeom prst="rect">
            <a:avLst/>
          </a:prstGeom>
          <a:noFill/>
        </p:spPr>
        <p:txBody>
          <a:bodyPr wrap="none" rtlCol="0">
            <a:spAutoFit/>
          </a:bodyPr>
          <a:lstStyle/>
          <a:p>
            <a:r>
              <a:rPr lang="zh-CN" altLang="en-US" dirty="0"/>
              <a:t>智慧医疗</a:t>
            </a:r>
            <a:endParaRPr lang="en-US" altLang="zh-CN" dirty="0"/>
          </a:p>
          <a:p>
            <a:r>
              <a:rPr lang="zh-CN" altLang="en-US" dirty="0"/>
              <a:t>无人驾驶</a:t>
            </a:r>
            <a:endParaRPr lang="en-US" altLang="zh-CN" dirty="0"/>
          </a:p>
          <a:p>
            <a:r>
              <a:rPr kumimoji="1" lang="zh-CN" altLang="en-US" dirty="0"/>
              <a:t>推荐系统</a:t>
            </a:r>
            <a:endParaRPr kumimoji="1" lang="en-US" altLang="zh-CN" dirty="0"/>
          </a:p>
        </p:txBody>
      </p:sp>
      <p:sp>
        <p:nvSpPr>
          <p:cNvPr id="32" name="左大括号 31">
            <a:extLst>
              <a:ext uri="{FF2B5EF4-FFF2-40B4-BE49-F238E27FC236}">
                <a16:creationId xmlns:a16="http://schemas.microsoft.com/office/drawing/2014/main" id="{98FC31EF-90B5-AB4D-9EC5-42303476EA33}"/>
              </a:ext>
            </a:extLst>
          </p:cNvPr>
          <p:cNvSpPr/>
          <p:nvPr/>
        </p:nvSpPr>
        <p:spPr>
          <a:xfrm>
            <a:off x="1488829" y="3227894"/>
            <a:ext cx="246542" cy="851118"/>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9" name="文本框 38">
            <a:extLst>
              <a:ext uri="{FF2B5EF4-FFF2-40B4-BE49-F238E27FC236}">
                <a16:creationId xmlns:a16="http://schemas.microsoft.com/office/drawing/2014/main" id="{7DDA2273-0C73-8643-BA6D-B1BC03B2458C}"/>
              </a:ext>
            </a:extLst>
          </p:cNvPr>
          <p:cNvSpPr txBox="1"/>
          <p:nvPr/>
        </p:nvSpPr>
        <p:spPr>
          <a:xfrm>
            <a:off x="1110615" y="1325376"/>
            <a:ext cx="1415772" cy="830997"/>
          </a:xfrm>
          <a:prstGeom prst="rect">
            <a:avLst/>
          </a:prstGeom>
          <a:noFill/>
        </p:spPr>
        <p:txBody>
          <a:bodyPr wrap="none" rtlCol="0">
            <a:spAutoFit/>
          </a:bodyPr>
          <a:lstStyle/>
          <a:p>
            <a:r>
              <a:rPr lang="zh-CN" altLang="en-US" sz="2400" dirty="0">
                <a:solidFill>
                  <a:srgbClr val="2B6BAF"/>
                </a:solidFill>
              </a:rPr>
              <a:t>联邦学习</a:t>
            </a:r>
            <a:endParaRPr lang="en-US" altLang="zh-CN" sz="2400" dirty="0">
              <a:solidFill>
                <a:srgbClr val="2B6BAF"/>
              </a:solidFill>
            </a:endParaRPr>
          </a:p>
          <a:p>
            <a:r>
              <a:rPr kumimoji="1" lang="zh-CN" altLang="en-US" sz="2400" dirty="0">
                <a:solidFill>
                  <a:srgbClr val="2B6BAF"/>
                </a:solidFill>
              </a:rPr>
              <a:t>应用领域</a:t>
            </a:r>
            <a:endParaRPr lang="zh-CN" altLang="en-US" sz="2400" dirty="0">
              <a:solidFill>
                <a:srgbClr val="2B6BAF"/>
              </a:solidFill>
            </a:endParaRPr>
          </a:p>
        </p:txBody>
      </p:sp>
      <p:sp>
        <p:nvSpPr>
          <p:cNvPr id="43" name="文本框 42">
            <a:extLst>
              <a:ext uri="{FF2B5EF4-FFF2-40B4-BE49-F238E27FC236}">
                <a16:creationId xmlns:a16="http://schemas.microsoft.com/office/drawing/2014/main" id="{7ACC596F-675F-D84C-8288-CEE350FA0BD2}"/>
              </a:ext>
            </a:extLst>
          </p:cNvPr>
          <p:cNvSpPr txBox="1"/>
          <p:nvPr/>
        </p:nvSpPr>
        <p:spPr>
          <a:xfrm>
            <a:off x="4464784" y="1244014"/>
            <a:ext cx="3262432" cy="830997"/>
          </a:xfrm>
          <a:prstGeom prst="rect">
            <a:avLst/>
          </a:prstGeom>
          <a:noFill/>
        </p:spPr>
        <p:txBody>
          <a:bodyPr wrap="none" rtlCol="0">
            <a:spAutoFit/>
          </a:bodyPr>
          <a:lstStyle/>
          <a:p>
            <a:pPr algn="ctr"/>
            <a:r>
              <a:rPr lang="zh-CN" altLang="en-US" sz="2400" dirty="0">
                <a:solidFill>
                  <a:srgbClr val="2B6BAF"/>
                </a:solidFill>
              </a:rPr>
              <a:t>联邦学习</a:t>
            </a:r>
            <a:r>
              <a:rPr kumimoji="1" lang="zh-CN" altLang="en-US" sz="2400" dirty="0">
                <a:solidFill>
                  <a:srgbClr val="2B6BAF"/>
                </a:solidFill>
              </a:rPr>
              <a:t>在医疗领域</a:t>
            </a:r>
            <a:endParaRPr kumimoji="1" lang="en-US" altLang="zh-CN" sz="2400" dirty="0">
              <a:solidFill>
                <a:srgbClr val="2B6BAF"/>
              </a:solidFill>
            </a:endParaRPr>
          </a:p>
          <a:p>
            <a:pPr algn="ctr"/>
            <a:r>
              <a:rPr kumimoji="1" lang="zh-CN" altLang="en-US" sz="2400" dirty="0">
                <a:solidFill>
                  <a:srgbClr val="2B6BAF"/>
                </a:solidFill>
              </a:rPr>
              <a:t>所面临的局限性和问题</a:t>
            </a:r>
            <a:endParaRPr lang="zh-CN" altLang="en-US" sz="2400" dirty="0">
              <a:solidFill>
                <a:srgbClr val="2B6BAF"/>
              </a:solidFill>
            </a:endParaRPr>
          </a:p>
        </p:txBody>
      </p:sp>
      <p:sp>
        <p:nvSpPr>
          <p:cNvPr id="44" name="文本框 43">
            <a:extLst>
              <a:ext uri="{FF2B5EF4-FFF2-40B4-BE49-F238E27FC236}">
                <a16:creationId xmlns:a16="http://schemas.microsoft.com/office/drawing/2014/main" id="{D4A1E170-81C1-2D4C-BBC2-EE7D873C202D}"/>
              </a:ext>
            </a:extLst>
          </p:cNvPr>
          <p:cNvSpPr txBox="1"/>
          <p:nvPr/>
        </p:nvSpPr>
        <p:spPr>
          <a:xfrm>
            <a:off x="9935289" y="1561262"/>
            <a:ext cx="1415772" cy="461665"/>
          </a:xfrm>
          <a:prstGeom prst="rect">
            <a:avLst/>
          </a:prstGeom>
          <a:noFill/>
        </p:spPr>
        <p:txBody>
          <a:bodyPr wrap="none" rtlCol="0">
            <a:spAutoFit/>
          </a:bodyPr>
          <a:lstStyle/>
          <a:p>
            <a:pPr algn="ctr"/>
            <a:r>
              <a:rPr lang="zh-CN" altLang="en-US" sz="2400" dirty="0">
                <a:solidFill>
                  <a:srgbClr val="2B6BAF"/>
                </a:solidFill>
              </a:rPr>
              <a:t>研究意义</a:t>
            </a:r>
          </a:p>
        </p:txBody>
      </p:sp>
    </p:spTree>
    <p:extLst>
      <p:ext uri="{BB962C8B-B14F-4D97-AF65-F5344CB8AC3E}">
        <p14:creationId xmlns:p14="http://schemas.microsoft.com/office/powerpoint/2010/main" val="2760964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国内外研究现状</a:t>
            </a:r>
          </a:p>
        </p:txBody>
      </p:sp>
      <p:sp>
        <p:nvSpPr>
          <p:cNvPr id="4" name="文本占位符 3"/>
          <p:cNvSpPr>
            <a:spLocks noGrp="1"/>
          </p:cNvSpPr>
          <p:nvPr>
            <p:ph type="body" idx="13"/>
          </p:nvPr>
        </p:nvSpPr>
        <p:spPr/>
        <p:txBody>
          <a:bodyPr/>
          <a:lstStyle/>
          <a:p>
            <a:r>
              <a:rPr lang="en-US" altLang="zh-CN" dirty="0"/>
              <a:t>2</a:t>
            </a:r>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10615" y="406400"/>
            <a:ext cx="3767455" cy="583565"/>
          </a:xfrm>
          <a:prstGeom prst="rect">
            <a:avLst/>
          </a:prstGeom>
          <a:noFill/>
        </p:spPr>
        <p:txBody>
          <a:bodyPr wrap="square" rtlCol="0">
            <a:spAutoFit/>
          </a:bodyPr>
          <a:lstStyle/>
          <a:p>
            <a:r>
              <a:rPr lang="zh-CN" altLang="en-US" sz="3200">
                <a:effectLst>
                  <a:outerShdw blurRad="38100" dist="19050" dir="2700000" algn="tl" rotWithShape="0">
                    <a:schemeClr val="dk1">
                      <a:alpha val="40000"/>
                    </a:schemeClr>
                  </a:outerShdw>
                </a:effectLst>
                <a:sym typeface="+mn-ea"/>
              </a:rPr>
              <a:t>国内外研究现状</a:t>
            </a:r>
            <a:endParaRPr lang="zh-CN" altLang="en-US" sz="3200">
              <a:solidFill>
                <a:schemeClr val="tx1"/>
              </a:solidFill>
              <a:effectLst>
                <a:outerShdw blurRad="38100" dist="19050" dir="2700000" algn="tl" rotWithShape="0">
                  <a:schemeClr val="dk1">
                    <a:alpha val="40000"/>
                  </a:schemeClr>
                </a:outerShdw>
              </a:effectLst>
            </a:endParaRPr>
          </a:p>
        </p:txBody>
      </p:sp>
      <p:grpSp>
        <p:nvGrpSpPr>
          <p:cNvPr id="13" name="组合 12">
            <a:extLst>
              <a:ext uri="{FF2B5EF4-FFF2-40B4-BE49-F238E27FC236}">
                <a16:creationId xmlns:a16="http://schemas.microsoft.com/office/drawing/2014/main" id="{8A6C6305-1D05-004D-9075-282B8EC81B92}"/>
              </a:ext>
            </a:extLst>
          </p:cNvPr>
          <p:cNvGrpSpPr/>
          <p:nvPr/>
        </p:nvGrpSpPr>
        <p:grpSpPr>
          <a:xfrm>
            <a:off x="507064" y="3113946"/>
            <a:ext cx="2389539" cy="940826"/>
            <a:chOff x="3706460" y="4102662"/>
            <a:chExt cx="2389539" cy="940826"/>
          </a:xfrm>
        </p:grpSpPr>
        <p:sp>
          <p:nvSpPr>
            <p:cNvPr id="5" name="圆角矩形 4">
              <a:extLst>
                <a:ext uri="{FF2B5EF4-FFF2-40B4-BE49-F238E27FC236}">
                  <a16:creationId xmlns:a16="http://schemas.microsoft.com/office/drawing/2014/main" id="{3D9923CB-E4CE-3B42-BECD-619090664EEF}"/>
                </a:ext>
              </a:extLst>
            </p:cNvPr>
            <p:cNvSpPr/>
            <p:nvPr/>
          </p:nvSpPr>
          <p:spPr>
            <a:xfrm>
              <a:off x="3706460" y="4102662"/>
              <a:ext cx="2389539" cy="940826"/>
            </a:xfrm>
            <a:prstGeom prst="roundRect">
              <a:avLst/>
            </a:prstGeom>
            <a:blipFill>
              <a:blip r:embed="rId3"/>
              <a:tile tx="0" ty="0" sx="100000" sy="100000" flip="none" algn="tl"/>
            </a:blip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A2136CAB-7066-A54C-8707-9C3DA86EC892}"/>
                </a:ext>
              </a:extLst>
            </p:cNvPr>
            <p:cNvSpPr txBox="1"/>
            <p:nvPr/>
          </p:nvSpPr>
          <p:spPr>
            <a:xfrm>
              <a:off x="3778253" y="4239532"/>
              <a:ext cx="2236510" cy="707886"/>
            </a:xfrm>
            <a:prstGeom prst="rect">
              <a:avLst/>
            </a:prstGeom>
            <a:noFill/>
          </p:spPr>
          <p:txBody>
            <a:bodyPr wrap="square" rtlCol="0">
              <a:spAutoFit/>
            </a:bodyPr>
            <a:lstStyle/>
            <a:p>
              <a:r>
                <a:rPr lang="zh-CN" altLang="en-US" sz="2000" b="0" kern="1200" dirty="0">
                  <a:solidFill>
                    <a:schemeClr val="tx1"/>
                  </a:solidFill>
                  <a:latin typeface="+mn-ea"/>
                  <a:ea typeface="+mn-ea"/>
                  <a:cs typeface="+mn-cs"/>
                </a:rPr>
                <a:t>与医疗领域结合的</a:t>
              </a:r>
              <a:endParaRPr lang="en-US" altLang="zh-CN" sz="2000" b="0" kern="1200" dirty="0">
                <a:solidFill>
                  <a:schemeClr val="tx1"/>
                </a:solidFill>
                <a:latin typeface="+mn-ea"/>
                <a:ea typeface="+mn-ea"/>
                <a:cs typeface="+mn-cs"/>
              </a:endParaRPr>
            </a:p>
            <a:p>
              <a:pPr algn="ctr"/>
              <a:r>
                <a:rPr lang="zh-CN" altLang="en-US" sz="2000" b="0" kern="1200" dirty="0">
                  <a:solidFill>
                    <a:schemeClr val="tx1"/>
                  </a:solidFill>
                  <a:latin typeface="+mn-ea"/>
                  <a:ea typeface="+mn-ea"/>
                  <a:cs typeface="+mn-cs"/>
                </a:rPr>
                <a:t>联邦学习</a:t>
              </a:r>
            </a:p>
          </p:txBody>
        </p:sp>
      </p:grpSp>
      <p:grpSp>
        <p:nvGrpSpPr>
          <p:cNvPr id="17" name="组合 16">
            <a:extLst>
              <a:ext uri="{FF2B5EF4-FFF2-40B4-BE49-F238E27FC236}">
                <a16:creationId xmlns:a16="http://schemas.microsoft.com/office/drawing/2014/main" id="{E4381686-F4E8-DE42-84D9-E5F72D40D14F}"/>
              </a:ext>
            </a:extLst>
          </p:cNvPr>
          <p:cNvGrpSpPr/>
          <p:nvPr/>
        </p:nvGrpSpPr>
        <p:grpSpPr>
          <a:xfrm>
            <a:off x="3991594" y="1286093"/>
            <a:ext cx="7693339" cy="583565"/>
            <a:chOff x="3706460" y="4239532"/>
            <a:chExt cx="2767775" cy="415629"/>
          </a:xfrm>
        </p:grpSpPr>
        <p:sp>
          <p:nvSpPr>
            <p:cNvPr id="18" name="圆角矩形 17">
              <a:extLst>
                <a:ext uri="{FF2B5EF4-FFF2-40B4-BE49-F238E27FC236}">
                  <a16:creationId xmlns:a16="http://schemas.microsoft.com/office/drawing/2014/main" id="{09C82BBA-215D-4446-83EC-8765050369A0}"/>
                </a:ext>
              </a:extLst>
            </p:cNvPr>
            <p:cNvSpPr/>
            <p:nvPr/>
          </p:nvSpPr>
          <p:spPr>
            <a:xfrm>
              <a:off x="3706460" y="4239532"/>
              <a:ext cx="2767775" cy="415629"/>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19" name="文本框 18">
              <a:extLst>
                <a:ext uri="{FF2B5EF4-FFF2-40B4-BE49-F238E27FC236}">
                  <a16:creationId xmlns:a16="http://schemas.microsoft.com/office/drawing/2014/main" id="{4AC155BF-26FD-364A-85AB-3F38F5631399}"/>
                </a:ext>
              </a:extLst>
            </p:cNvPr>
            <p:cNvSpPr txBox="1"/>
            <p:nvPr/>
          </p:nvSpPr>
          <p:spPr>
            <a:xfrm>
              <a:off x="3743627" y="4239532"/>
              <a:ext cx="2272414" cy="326845"/>
            </a:xfrm>
            <a:prstGeom prst="rect">
              <a:avLst/>
            </a:prstGeom>
            <a:noFill/>
          </p:spPr>
          <p:txBody>
            <a:bodyPr wrap="square" rtlCol="0">
              <a:spAutoFit/>
            </a:bodyPr>
            <a:lstStyle/>
            <a:p>
              <a:pPr>
                <a:lnSpc>
                  <a:spcPct val="150000"/>
                </a:lnSpc>
              </a:pPr>
              <a:r>
                <a:rPr lang="en-US" altLang="zh-CN" kern="0" dirty="0" err="1">
                  <a:effectLst/>
                  <a:latin typeface="Microsoft YaHei" panose="020B0503020204020204" pitchFamily="34" charset="-122"/>
                  <a:ea typeface="Microsoft YaHei" panose="020B0503020204020204" pitchFamily="34" charset="-122"/>
                  <a:cs typeface="宋体" panose="02010600030101010101" pitchFamily="2" charset="-122"/>
                </a:rPr>
                <a:t>FedAP</a:t>
              </a:r>
              <a:r>
                <a:rPr lang="zh-CN" altLang="en-US" kern="0" dirty="0">
                  <a:effectLst/>
                  <a:latin typeface="Microsoft YaHei" panose="020B0503020204020204" pitchFamily="34" charset="-122"/>
                  <a:ea typeface="Microsoft YaHei" panose="020B0503020204020204" pitchFamily="34" charset="-122"/>
                  <a:cs typeface="宋体" panose="02010600030101010101" pitchFamily="2" charset="-122"/>
                </a:rPr>
                <a:t>    </a:t>
              </a:r>
              <a:r>
                <a:rPr lang="en-US" altLang="zh-CN" kern="0" dirty="0">
                  <a:effectLst/>
                  <a:latin typeface="Microsoft YaHei" panose="020B0503020204020204" pitchFamily="34" charset="-122"/>
                  <a:ea typeface="Microsoft YaHei" panose="020B0503020204020204" pitchFamily="34" charset="-122"/>
                  <a:cs typeface="宋体" panose="02010600030101010101" pitchFamily="2" charset="-122"/>
                </a:rPr>
                <a:t> </a:t>
              </a:r>
              <a:r>
                <a:rPr lang="zh-CN" altLang="en-US" kern="0" dirty="0">
                  <a:latin typeface="Microsoft YaHei" panose="020B0503020204020204" pitchFamily="34" charset="-122"/>
                  <a:ea typeface="Microsoft YaHei" panose="020B0503020204020204" pitchFamily="34" charset="-122"/>
                  <a:cs typeface="宋体" panose="02010600030101010101" pitchFamily="2" charset="-122"/>
                </a:rPr>
                <a:t>致力于</a:t>
              </a:r>
              <a:r>
                <a:rPr lang="zh-CN" altLang="zh-CN" kern="0" dirty="0">
                  <a:effectLst/>
                  <a:latin typeface="Microsoft YaHei" panose="020B0503020204020204" pitchFamily="34" charset="-122"/>
                  <a:ea typeface="Microsoft YaHei" panose="020B0503020204020204" pitchFamily="34" charset="-122"/>
                  <a:cs typeface="宋体" panose="02010600030101010101" pitchFamily="2" charset="-122"/>
                </a:rPr>
                <a:t>为</a:t>
              </a:r>
              <a:r>
                <a:rPr lang="zh-CN" altLang="zh-CN" kern="0" dirty="0">
                  <a:solidFill>
                    <a:srgbClr val="C00000"/>
                  </a:solidFill>
                  <a:effectLst/>
                  <a:latin typeface="Microsoft YaHei" panose="020B0503020204020204" pitchFamily="34" charset="-122"/>
                  <a:ea typeface="Microsoft YaHei" panose="020B0503020204020204" pitchFamily="34" charset="-122"/>
                  <a:cs typeface="宋体" panose="02010600030101010101" pitchFamily="2" charset="-122"/>
                </a:rPr>
                <a:t>每个客户端</a:t>
              </a:r>
              <a:r>
                <a:rPr lang="zh-CN" altLang="zh-CN" kern="0" dirty="0">
                  <a:effectLst/>
                  <a:latin typeface="Microsoft YaHei" panose="020B0503020204020204" pitchFamily="34" charset="-122"/>
                  <a:ea typeface="Microsoft YaHei" panose="020B0503020204020204" pitchFamily="34" charset="-122"/>
                  <a:cs typeface="宋体" panose="02010600030101010101" pitchFamily="2" charset="-122"/>
                </a:rPr>
                <a:t>开发</a:t>
              </a:r>
              <a:r>
                <a:rPr lang="zh-CN" altLang="zh-CN" kern="0" dirty="0">
                  <a:solidFill>
                    <a:srgbClr val="C00000"/>
                  </a:solidFill>
                  <a:effectLst/>
                  <a:latin typeface="Microsoft YaHei" panose="020B0503020204020204" pitchFamily="34" charset="-122"/>
                  <a:ea typeface="Microsoft YaHei" panose="020B0503020204020204" pitchFamily="34" charset="-122"/>
                  <a:cs typeface="宋体" panose="02010600030101010101" pitchFamily="2" charset="-122"/>
                </a:rPr>
                <a:t>个性化</a:t>
              </a:r>
              <a:r>
                <a:rPr lang="zh-CN" altLang="zh-CN" kern="0" dirty="0">
                  <a:effectLst/>
                  <a:latin typeface="Microsoft YaHei" panose="020B0503020204020204" pitchFamily="34" charset="-122"/>
                  <a:ea typeface="Microsoft YaHei" panose="020B0503020204020204" pitchFamily="34" charset="-122"/>
                  <a:cs typeface="宋体" panose="02010600030101010101" pitchFamily="2" charset="-122"/>
                </a:rPr>
                <a:t>模型</a:t>
              </a:r>
              <a:r>
                <a:rPr lang="zh-CN" altLang="en-US" kern="0" dirty="0">
                  <a:effectLst/>
                  <a:latin typeface="Microsoft YaHei" panose="020B0503020204020204" pitchFamily="34" charset="-122"/>
                  <a:ea typeface="Microsoft YaHei" panose="020B0503020204020204" pitchFamily="34" charset="-122"/>
                  <a:cs typeface="宋体" panose="02010600030101010101" pitchFamily="2" charset="-122"/>
                </a:rPr>
                <a:t>（</a:t>
              </a:r>
              <a:r>
                <a:rPr lang="en-US" altLang="zh-CN" kern="0" dirty="0">
                  <a:effectLst/>
                  <a:latin typeface="Microsoft YaHei" panose="020B0503020204020204" pitchFamily="34" charset="-122"/>
                  <a:ea typeface="Microsoft YaHei" panose="020B0503020204020204" pitchFamily="34" charset="-122"/>
                  <a:cs typeface="宋体" panose="02010600030101010101" pitchFamily="2" charset="-122"/>
                </a:rPr>
                <a:t>2022</a:t>
              </a:r>
              <a:r>
                <a:rPr lang="zh-CN" altLang="en-US" kern="0" dirty="0">
                  <a:effectLst/>
                  <a:latin typeface="Microsoft YaHei" panose="020B0503020204020204" pitchFamily="34" charset="-122"/>
                  <a:ea typeface="Microsoft YaHei" panose="020B0503020204020204" pitchFamily="34" charset="-122"/>
                  <a:cs typeface="宋体" panose="02010600030101010101" pitchFamily="2" charset="-122"/>
                </a:rPr>
                <a:t>）</a:t>
              </a:r>
              <a:endParaRPr lang="en-US" altLang="zh-CN" kern="0" dirty="0">
                <a:effectLst/>
                <a:latin typeface="Microsoft YaHei" panose="020B0503020204020204" pitchFamily="34" charset="-122"/>
                <a:ea typeface="Microsoft YaHei" panose="020B0503020204020204" pitchFamily="34" charset="-122"/>
                <a:cs typeface="宋体" panose="02010600030101010101" pitchFamily="2" charset="-122"/>
              </a:endParaRPr>
            </a:p>
          </p:txBody>
        </p:sp>
      </p:grpSp>
      <p:grpSp>
        <p:nvGrpSpPr>
          <p:cNvPr id="23" name="组合 22">
            <a:extLst>
              <a:ext uri="{FF2B5EF4-FFF2-40B4-BE49-F238E27FC236}">
                <a16:creationId xmlns:a16="http://schemas.microsoft.com/office/drawing/2014/main" id="{5BF51E72-A7B2-A641-B7D6-A552E7B04666}"/>
              </a:ext>
            </a:extLst>
          </p:cNvPr>
          <p:cNvGrpSpPr/>
          <p:nvPr/>
        </p:nvGrpSpPr>
        <p:grpSpPr>
          <a:xfrm>
            <a:off x="3991595" y="2370477"/>
            <a:ext cx="7693339" cy="583565"/>
            <a:chOff x="3706460" y="4239532"/>
            <a:chExt cx="2767775" cy="415629"/>
          </a:xfrm>
        </p:grpSpPr>
        <p:sp>
          <p:nvSpPr>
            <p:cNvPr id="24" name="圆角矩形 23">
              <a:extLst>
                <a:ext uri="{FF2B5EF4-FFF2-40B4-BE49-F238E27FC236}">
                  <a16:creationId xmlns:a16="http://schemas.microsoft.com/office/drawing/2014/main" id="{69CA84F6-56D4-E841-81DF-3D08B8F8388D}"/>
                </a:ext>
              </a:extLst>
            </p:cNvPr>
            <p:cNvSpPr/>
            <p:nvPr/>
          </p:nvSpPr>
          <p:spPr>
            <a:xfrm>
              <a:off x="3706460" y="4239532"/>
              <a:ext cx="2767775" cy="415629"/>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25" name="文本框 24">
              <a:extLst>
                <a:ext uri="{FF2B5EF4-FFF2-40B4-BE49-F238E27FC236}">
                  <a16:creationId xmlns:a16="http://schemas.microsoft.com/office/drawing/2014/main" id="{1F285DAD-A5A3-8840-A463-15E96A142BD6}"/>
                </a:ext>
              </a:extLst>
            </p:cNvPr>
            <p:cNvSpPr txBox="1"/>
            <p:nvPr/>
          </p:nvSpPr>
          <p:spPr>
            <a:xfrm>
              <a:off x="3743627" y="4239532"/>
              <a:ext cx="2695982" cy="326845"/>
            </a:xfrm>
            <a:prstGeom prst="rect">
              <a:avLst/>
            </a:prstGeom>
            <a:noFill/>
          </p:spPr>
          <p:txBody>
            <a:bodyPr wrap="square" rtlCol="0">
              <a:spAutoFit/>
            </a:bodyPr>
            <a:lstStyle/>
            <a:p>
              <a:pPr>
                <a:lnSpc>
                  <a:spcPct val="150000"/>
                </a:lnSpc>
              </a:pPr>
              <a:r>
                <a:rPr lang="en-US" altLang="zh-CN" kern="0" dirty="0" err="1">
                  <a:effectLst/>
                  <a:latin typeface="Microsoft YaHei" panose="020B0503020204020204" pitchFamily="34" charset="-122"/>
                  <a:ea typeface="Microsoft YaHei" panose="020B0503020204020204" pitchFamily="34" charset="-122"/>
                  <a:cs typeface="宋体" panose="02010600030101010101" pitchFamily="2" charset="-122"/>
                </a:rPr>
                <a:t>MetaFed</a:t>
              </a:r>
              <a:r>
                <a:rPr lang="en-US" altLang="zh-CN" kern="0" dirty="0">
                  <a:effectLst/>
                  <a:latin typeface="Microsoft YaHei" panose="020B0503020204020204" pitchFamily="34" charset="-122"/>
                  <a:ea typeface="Microsoft YaHei" panose="020B0503020204020204" pitchFamily="34" charset="-122"/>
                  <a:cs typeface="宋体" panose="02010600030101010101" pitchFamily="2" charset="-122"/>
                </a:rPr>
                <a:t> </a:t>
              </a:r>
              <a:r>
                <a:rPr lang="zh-CN" altLang="en-US" kern="0" dirty="0">
                  <a:effectLst/>
                  <a:latin typeface="Microsoft YaHei" panose="020B0503020204020204" pitchFamily="34" charset="-122"/>
                  <a:ea typeface="Microsoft YaHei" panose="020B0503020204020204" pitchFamily="34" charset="-122"/>
                  <a:cs typeface="宋体" panose="02010600030101010101" pitchFamily="2" charset="-122"/>
                </a:rPr>
                <a:t>致力于</a:t>
              </a:r>
              <a:r>
                <a:rPr lang="zh-CN" altLang="zh-CN" kern="0" dirty="0">
                  <a:effectLst/>
                  <a:latin typeface="Microsoft YaHei" panose="020B0503020204020204" pitchFamily="34" charset="-122"/>
                  <a:ea typeface="Microsoft YaHei" panose="020B0503020204020204" pitchFamily="34" charset="-122"/>
                  <a:cs typeface="宋体" panose="02010600030101010101" pitchFamily="2" charset="-122"/>
                </a:rPr>
                <a:t>在不损害</a:t>
              </a:r>
              <a:r>
                <a:rPr lang="zh-CN" altLang="zh-CN" kern="0" dirty="0">
                  <a:solidFill>
                    <a:srgbClr val="C00000"/>
                  </a:solidFill>
                  <a:effectLst/>
                  <a:latin typeface="Microsoft YaHei" panose="020B0503020204020204" pitchFamily="34" charset="-122"/>
                  <a:ea typeface="Microsoft YaHei" panose="020B0503020204020204" pitchFamily="34" charset="-122"/>
                  <a:cs typeface="宋体" panose="02010600030101010101" pitchFamily="2" charset="-122"/>
                </a:rPr>
                <a:t>隐私和安全</a:t>
              </a:r>
              <a:r>
                <a:rPr lang="zh-CN" altLang="zh-CN" kern="0" dirty="0">
                  <a:effectLst/>
                  <a:latin typeface="Microsoft YaHei" panose="020B0503020204020204" pitchFamily="34" charset="-122"/>
                  <a:ea typeface="Microsoft YaHei" panose="020B0503020204020204" pitchFamily="34" charset="-122"/>
                  <a:cs typeface="宋体" panose="02010600030101010101" pitchFamily="2" charset="-122"/>
                </a:rPr>
                <a:t>的情况下实现</a:t>
              </a:r>
              <a:r>
                <a:rPr lang="zh-CN" altLang="zh-CN" kern="0" dirty="0">
                  <a:solidFill>
                    <a:srgbClr val="C00000"/>
                  </a:solidFill>
                  <a:effectLst/>
                  <a:latin typeface="Microsoft YaHei" panose="020B0503020204020204" pitchFamily="34" charset="-122"/>
                  <a:ea typeface="Microsoft YaHei" panose="020B0503020204020204" pitchFamily="34" charset="-122"/>
                  <a:cs typeface="宋体" panose="02010600030101010101" pitchFamily="2" charset="-122"/>
                </a:rPr>
                <a:t>个性化</a:t>
              </a:r>
              <a:r>
                <a:rPr lang="zh-CN" altLang="zh-CN" kern="0" dirty="0">
                  <a:effectLst/>
                  <a:latin typeface="Microsoft YaHei" panose="020B0503020204020204" pitchFamily="34" charset="-122"/>
                  <a:ea typeface="Microsoft YaHei" panose="020B0503020204020204" pitchFamily="34" charset="-122"/>
                  <a:cs typeface="宋体" panose="02010600030101010101" pitchFamily="2" charset="-122"/>
                </a:rPr>
                <a:t>模型</a:t>
              </a:r>
              <a:r>
                <a:rPr lang="zh-CN" altLang="en-US" kern="0" dirty="0">
                  <a:effectLst/>
                  <a:latin typeface="Microsoft YaHei" panose="020B0503020204020204" pitchFamily="34" charset="-122"/>
                  <a:ea typeface="Microsoft YaHei" panose="020B0503020204020204" pitchFamily="34" charset="-122"/>
                  <a:cs typeface="宋体" panose="02010600030101010101" pitchFamily="2" charset="-122"/>
                </a:rPr>
                <a:t>（</a:t>
              </a:r>
              <a:r>
                <a:rPr lang="en-US" altLang="zh-CN" kern="0" dirty="0">
                  <a:effectLst/>
                  <a:latin typeface="Microsoft YaHei" panose="020B0503020204020204" pitchFamily="34" charset="-122"/>
                  <a:ea typeface="Microsoft YaHei" panose="020B0503020204020204" pitchFamily="34" charset="-122"/>
                  <a:cs typeface="宋体" panose="02010600030101010101" pitchFamily="2" charset="-122"/>
                </a:rPr>
                <a:t>2022</a:t>
              </a:r>
              <a:r>
                <a:rPr lang="zh-CN" altLang="en-US" kern="0" dirty="0">
                  <a:effectLst/>
                  <a:latin typeface="Microsoft YaHei" panose="020B0503020204020204" pitchFamily="34" charset="-122"/>
                  <a:ea typeface="Microsoft YaHei" panose="020B0503020204020204" pitchFamily="34" charset="-122"/>
                  <a:cs typeface="宋体" panose="02010600030101010101" pitchFamily="2" charset="-122"/>
                </a:rPr>
                <a:t>）</a:t>
              </a:r>
              <a:endParaRPr lang="en-US" altLang="zh-CN" kern="0" dirty="0">
                <a:effectLst/>
                <a:latin typeface="Microsoft YaHei" panose="020B0503020204020204" pitchFamily="34" charset="-122"/>
                <a:ea typeface="Microsoft YaHei" panose="020B0503020204020204" pitchFamily="34" charset="-122"/>
                <a:cs typeface="宋体" panose="02010600030101010101" pitchFamily="2" charset="-122"/>
              </a:endParaRPr>
            </a:p>
          </p:txBody>
        </p:sp>
      </p:grpSp>
      <p:grpSp>
        <p:nvGrpSpPr>
          <p:cNvPr id="26" name="组合 25">
            <a:extLst>
              <a:ext uri="{FF2B5EF4-FFF2-40B4-BE49-F238E27FC236}">
                <a16:creationId xmlns:a16="http://schemas.microsoft.com/office/drawing/2014/main" id="{71716A79-1424-0847-9805-4D2C31FE5921}"/>
              </a:ext>
            </a:extLst>
          </p:cNvPr>
          <p:cNvGrpSpPr/>
          <p:nvPr/>
        </p:nvGrpSpPr>
        <p:grpSpPr>
          <a:xfrm>
            <a:off x="3991594" y="3454861"/>
            <a:ext cx="7693339" cy="583565"/>
            <a:chOff x="3706460" y="4239532"/>
            <a:chExt cx="2767775" cy="415629"/>
          </a:xfrm>
        </p:grpSpPr>
        <p:sp>
          <p:nvSpPr>
            <p:cNvPr id="27" name="圆角矩形 26">
              <a:extLst>
                <a:ext uri="{FF2B5EF4-FFF2-40B4-BE49-F238E27FC236}">
                  <a16:creationId xmlns:a16="http://schemas.microsoft.com/office/drawing/2014/main" id="{4BF9DBF6-4F0D-3D4A-95F6-3ED6B127BD3A}"/>
                </a:ext>
              </a:extLst>
            </p:cNvPr>
            <p:cNvSpPr/>
            <p:nvPr/>
          </p:nvSpPr>
          <p:spPr>
            <a:xfrm>
              <a:off x="3706460" y="4239532"/>
              <a:ext cx="2767775" cy="415629"/>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a:extLst>
                <a:ext uri="{FF2B5EF4-FFF2-40B4-BE49-F238E27FC236}">
                  <a16:creationId xmlns:a16="http://schemas.microsoft.com/office/drawing/2014/main" id="{2C2C8920-576C-3B49-93DF-90F6CF688428}"/>
                </a:ext>
              </a:extLst>
            </p:cNvPr>
            <p:cNvSpPr txBox="1"/>
            <p:nvPr/>
          </p:nvSpPr>
          <p:spPr>
            <a:xfrm>
              <a:off x="3743627" y="4250957"/>
              <a:ext cx="2695982" cy="326845"/>
            </a:xfrm>
            <a:prstGeom prst="rect">
              <a:avLst/>
            </a:prstGeom>
            <a:noFill/>
          </p:spPr>
          <p:txBody>
            <a:bodyPr wrap="square" rtlCol="0">
              <a:spAutoFit/>
            </a:bodyPr>
            <a:lstStyle/>
            <a:p>
              <a:pPr>
                <a:lnSpc>
                  <a:spcPct val="150000"/>
                </a:lnSpc>
              </a:pPr>
              <a:r>
                <a:rPr lang="en-US" altLang="zh-CN" kern="0" dirty="0">
                  <a:effectLst/>
                  <a:latin typeface="Microsoft YaHei" panose="020B0503020204020204" pitchFamily="34" charset="-122"/>
                  <a:ea typeface="Microsoft YaHei" panose="020B0503020204020204" pitchFamily="34" charset="-122"/>
                  <a:cs typeface="宋体" panose="02010600030101010101" pitchFamily="2" charset="-122"/>
                </a:rPr>
                <a:t>2DFL </a:t>
              </a:r>
              <a:r>
                <a:rPr lang="zh-CN" altLang="en-US" kern="0" dirty="0">
                  <a:effectLst/>
                  <a:latin typeface="Microsoft YaHei" panose="020B0503020204020204" pitchFamily="34" charset="-122"/>
                  <a:ea typeface="Microsoft YaHei" panose="020B0503020204020204" pitchFamily="34" charset="-122"/>
                  <a:cs typeface="宋体" panose="02010600030101010101" pitchFamily="2" charset="-122"/>
                </a:rPr>
                <a:t>      </a:t>
              </a:r>
              <a:r>
                <a:rPr lang="zh-CN" altLang="en-US" kern="0" dirty="0">
                  <a:latin typeface="Microsoft YaHei" panose="020B0503020204020204" pitchFamily="34" charset="-122"/>
                  <a:ea typeface="Microsoft YaHei" panose="020B0503020204020204" pitchFamily="34" charset="-122"/>
                  <a:cs typeface="宋体" panose="02010600030101010101" pitchFamily="2" charset="-122"/>
                </a:rPr>
                <a:t>致力于</a:t>
              </a:r>
              <a:r>
                <a:rPr lang="zh-CN" altLang="zh-CN" kern="0" dirty="0">
                  <a:effectLst/>
                  <a:latin typeface="Microsoft YaHei" panose="020B0503020204020204" pitchFamily="34" charset="-122"/>
                  <a:ea typeface="Microsoft YaHei" panose="020B0503020204020204" pitchFamily="34" charset="-122"/>
                  <a:cs typeface="宋体" panose="02010600030101010101" pitchFamily="2" charset="-122"/>
                </a:rPr>
                <a:t>跨设备</a:t>
              </a:r>
              <a:r>
                <a:rPr lang="zh-CN" altLang="en-US" kern="0" dirty="0">
                  <a:latin typeface="Microsoft YaHei" panose="020B0503020204020204" pitchFamily="34" charset="-122"/>
                  <a:ea typeface="Microsoft YaHei" panose="020B0503020204020204" pitchFamily="34" charset="-122"/>
                  <a:cs typeface="宋体" panose="02010600030101010101" pitchFamily="2" charset="-122"/>
                </a:rPr>
                <a:t>解决</a:t>
              </a:r>
              <a:r>
                <a:rPr lang="zh-CN" altLang="zh-CN" kern="0" dirty="0">
                  <a:solidFill>
                    <a:srgbClr val="C00000"/>
                  </a:solidFill>
                  <a:effectLst/>
                  <a:latin typeface="Microsoft YaHei" panose="020B0503020204020204" pitchFamily="34" charset="-122"/>
                  <a:ea typeface="Microsoft YaHei" panose="020B0503020204020204" pitchFamily="34" charset="-122"/>
                  <a:cs typeface="宋体" panose="02010600030101010101" pitchFamily="2" charset="-122"/>
                </a:rPr>
                <a:t>异构数据</a:t>
              </a:r>
              <a:r>
                <a:rPr lang="zh-CN" altLang="zh-CN" kern="0" dirty="0">
                  <a:effectLst/>
                  <a:latin typeface="Microsoft YaHei" panose="020B0503020204020204" pitchFamily="34" charset="-122"/>
                  <a:ea typeface="Microsoft YaHei" panose="020B0503020204020204" pitchFamily="34" charset="-122"/>
                  <a:cs typeface="宋体" panose="02010600030101010101" pitchFamily="2" charset="-122"/>
                </a:rPr>
                <a:t>共享</a:t>
              </a:r>
              <a:r>
                <a:rPr lang="zh-CN" altLang="en-US" kern="0" dirty="0">
                  <a:effectLst/>
                  <a:latin typeface="Microsoft YaHei" panose="020B0503020204020204" pitchFamily="34" charset="-122"/>
                  <a:ea typeface="Microsoft YaHei" panose="020B0503020204020204" pitchFamily="34" charset="-122"/>
                  <a:cs typeface="宋体" panose="02010600030101010101" pitchFamily="2" charset="-122"/>
                </a:rPr>
                <a:t>，以获得更</a:t>
              </a:r>
              <a:r>
                <a:rPr lang="zh-CN" altLang="zh-CN" kern="0" dirty="0">
                  <a:effectLst/>
                  <a:latin typeface="Microsoft YaHei" panose="020B0503020204020204" pitchFamily="34" charset="-122"/>
                  <a:ea typeface="Microsoft YaHei" panose="020B0503020204020204" pitchFamily="34" charset="-122"/>
                  <a:cs typeface="宋体" panose="02010600030101010101" pitchFamily="2" charset="-122"/>
                </a:rPr>
                <a:t>精确</a:t>
              </a:r>
              <a:r>
                <a:rPr lang="zh-CN" altLang="en-US" kern="0" dirty="0">
                  <a:effectLst/>
                  <a:latin typeface="Microsoft YaHei" panose="020B0503020204020204" pitchFamily="34" charset="-122"/>
                  <a:ea typeface="Microsoft YaHei" panose="020B0503020204020204" pitchFamily="34" charset="-122"/>
                  <a:cs typeface="宋体" panose="02010600030101010101" pitchFamily="2" charset="-122"/>
                </a:rPr>
                <a:t>的</a:t>
              </a:r>
              <a:r>
                <a:rPr lang="zh-CN" altLang="zh-CN" kern="0" dirty="0">
                  <a:effectLst/>
                  <a:latin typeface="Microsoft YaHei" panose="020B0503020204020204" pitchFamily="34" charset="-122"/>
                  <a:ea typeface="Microsoft YaHei" panose="020B0503020204020204" pitchFamily="34" charset="-122"/>
                  <a:cs typeface="宋体" panose="02010600030101010101" pitchFamily="2" charset="-122"/>
                </a:rPr>
                <a:t>模型</a:t>
              </a:r>
              <a:r>
                <a:rPr lang="zh-CN" altLang="en-US" kern="0" dirty="0">
                  <a:effectLst/>
                  <a:latin typeface="Microsoft YaHei" panose="020B0503020204020204" pitchFamily="34" charset="-122"/>
                  <a:ea typeface="Microsoft YaHei" panose="020B0503020204020204" pitchFamily="34" charset="-122"/>
                  <a:cs typeface="宋体" panose="02010600030101010101" pitchFamily="2" charset="-122"/>
                </a:rPr>
                <a:t>（</a:t>
              </a:r>
              <a:r>
                <a:rPr lang="en-US" altLang="zh-CN" kern="0" dirty="0">
                  <a:effectLst/>
                  <a:latin typeface="Microsoft YaHei" panose="020B0503020204020204" pitchFamily="34" charset="-122"/>
                  <a:ea typeface="Microsoft YaHei" panose="020B0503020204020204" pitchFamily="34" charset="-122"/>
                  <a:cs typeface="宋体" panose="02010600030101010101" pitchFamily="2" charset="-122"/>
                </a:rPr>
                <a:t>2022</a:t>
              </a:r>
              <a:r>
                <a:rPr lang="zh-CN" altLang="en-US" kern="0" dirty="0">
                  <a:effectLst/>
                  <a:latin typeface="Microsoft YaHei" panose="020B0503020204020204" pitchFamily="34" charset="-122"/>
                  <a:ea typeface="Microsoft YaHei" panose="020B0503020204020204" pitchFamily="34" charset="-122"/>
                  <a:cs typeface="宋体" panose="02010600030101010101" pitchFamily="2" charset="-122"/>
                </a:rPr>
                <a:t>）</a:t>
              </a:r>
              <a:endParaRPr lang="en-US" altLang="zh-CN" kern="0" dirty="0">
                <a:effectLst/>
                <a:latin typeface="Microsoft YaHei" panose="020B0503020204020204" pitchFamily="34" charset="-122"/>
                <a:ea typeface="Microsoft YaHei" panose="020B0503020204020204" pitchFamily="34" charset="-122"/>
                <a:cs typeface="宋体" panose="02010600030101010101" pitchFamily="2" charset="-122"/>
              </a:endParaRPr>
            </a:p>
          </p:txBody>
        </p:sp>
      </p:grpSp>
      <p:grpSp>
        <p:nvGrpSpPr>
          <p:cNvPr id="30" name="组合 29">
            <a:extLst>
              <a:ext uri="{FF2B5EF4-FFF2-40B4-BE49-F238E27FC236}">
                <a16:creationId xmlns:a16="http://schemas.microsoft.com/office/drawing/2014/main" id="{0C4400A9-9544-824C-B82F-F134E46D10B6}"/>
              </a:ext>
            </a:extLst>
          </p:cNvPr>
          <p:cNvGrpSpPr/>
          <p:nvPr/>
        </p:nvGrpSpPr>
        <p:grpSpPr>
          <a:xfrm>
            <a:off x="3991594" y="4414588"/>
            <a:ext cx="7693339" cy="583565"/>
            <a:chOff x="3706460" y="4239532"/>
            <a:chExt cx="2767775" cy="415629"/>
          </a:xfrm>
        </p:grpSpPr>
        <p:sp>
          <p:nvSpPr>
            <p:cNvPr id="31" name="圆角矩形 30">
              <a:extLst>
                <a:ext uri="{FF2B5EF4-FFF2-40B4-BE49-F238E27FC236}">
                  <a16:creationId xmlns:a16="http://schemas.microsoft.com/office/drawing/2014/main" id="{391D34D3-9D7E-5F45-8CC8-75C6AEF86AEE}"/>
                </a:ext>
              </a:extLst>
            </p:cNvPr>
            <p:cNvSpPr/>
            <p:nvPr/>
          </p:nvSpPr>
          <p:spPr>
            <a:xfrm>
              <a:off x="3706460" y="4239532"/>
              <a:ext cx="2767775" cy="415629"/>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31">
              <a:extLst>
                <a:ext uri="{FF2B5EF4-FFF2-40B4-BE49-F238E27FC236}">
                  <a16:creationId xmlns:a16="http://schemas.microsoft.com/office/drawing/2014/main" id="{54277974-3A61-F34D-85B0-EE8C6A766EF8}"/>
                </a:ext>
              </a:extLst>
            </p:cNvPr>
            <p:cNvSpPr txBox="1"/>
            <p:nvPr/>
          </p:nvSpPr>
          <p:spPr>
            <a:xfrm>
              <a:off x="3743627" y="4258141"/>
              <a:ext cx="2593655" cy="326846"/>
            </a:xfrm>
            <a:prstGeom prst="rect">
              <a:avLst/>
            </a:prstGeom>
            <a:noFill/>
          </p:spPr>
          <p:txBody>
            <a:bodyPr wrap="square" rtlCol="0">
              <a:spAutoFit/>
            </a:bodyPr>
            <a:lstStyle/>
            <a:p>
              <a:pPr>
                <a:lnSpc>
                  <a:spcPct val="150000"/>
                </a:lnSpc>
              </a:pPr>
              <a:r>
                <a:rPr lang="en-US" altLang="zh-CN" sz="1800" kern="0" dirty="0">
                  <a:effectLst/>
                  <a:latin typeface="Microsoft YaHei" panose="020B0503020204020204" pitchFamily="34" charset="-122"/>
                  <a:ea typeface="Microsoft YaHei" panose="020B0503020204020204" pitchFamily="34" charset="-122"/>
                  <a:cs typeface="宋体" panose="02010600030101010101" pitchFamily="2" charset="-122"/>
                </a:rPr>
                <a:t>PRR-Imbalance </a:t>
              </a:r>
              <a:r>
                <a:rPr lang="zh-CN" altLang="en-US" sz="1800" kern="0" dirty="0">
                  <a:effectLst/>
                  <a:latin typeface="Microsoft YaHei" panose="020B0503020204020204" pitchFamily="34" charset="-122"/>
                  <a:ea typeface="Microsoft YaHei" panose="020B0503020204020204" pitchFamily="34" charset="-122"/>
                  <a:cs typeface="宋体" panose="02010600030101010101" pitchFamily="2" charset="-122"/>
                </a:rPr>
                <a:t> 致力于</a:t>
              </a:r>
              <a:r>
                <a:rPr lang="zh-CN" altLang="en-US" sz="1800" kern="0" dirty="0">
                  <a:solidFill>
                    <a:srgbClr val="C00000"/>
                  </a:solidFill>
                  <a:effectLst/>
                  <a:latin typeface="Microsoft YaHei" panose="020B0503020204020204" pitchFamily="34" charset="-122"/>
                  <a:ea typeface="Microsoft YaHei" panose="020B0503020204020204" pitchFamily="34" charset="-122"/>
                  <a:cs typeface="宋体" panose="02010600030101010101" pitchFamily="2" charset="-122"/>
                </a:rPr>
                <a:t>个性化</a:t>
              </a:r>
              <a:r>
                <a:rPr lang="zh-CN" altLang="en-US" sz="1800" kern="0" dirty="0">
                  <a:effectLst/>
                  <a:latin typeface="Microsoft YaHei" panose="020B0503020204020204" pitchFamily="34" charset="-122"/>
                  <a:ea typeface="Microsoft YaHei" panose="020B0503020204020204" pitchFamily="34" charset="-122"/>
                  <a:cs typeface="宋体" panose="02010600030101010101" pitchFamily="2" charset="-122"/>
                </a:rPr>
                <a:t>联邦以解决</a:t>
              </a:r>
              <a:r>
                <a:rPr lang="zh-CN" altLang="en-US" sz="1800" kern="0" dirty="0">
                  <a:solidFill>
                    <a:srgbClr val="C00000"/>
                  </a:solidFill>
                  <a:effectLst/>
                  <a:latin typeface="Microsoft YaHei" panose="020B0503020204020204" pitchFamily="34" charset="-122"/>
                  <a:ea typeface="Microsoft YaHei" panose="020B0503020204020204" pitchFamily="34" charset="-122"/>
                  <a:cs typeface="宋体" panose="02010600030101010101" pitchFamily="2" charset="-122"/>
                </a:rPr>
                <a:t>性能倒退和不平衡</a:t>
              </a:r>
              <a:r>
                <a:rPr lang="zh-CN" altLang="en-US" sz="1800" kern="0" dirty="0">
                  <a:effectLst/>
                  <a:latin typeface="Microsoft YaHei" panose="020B0503020204020204" pitchFamily="34" charset="-122"/>
                  <a:ea typeface="Microsoft YaHei" panose="020B0503020204020204" pitchFamily="34" charset="-122"/>
                  <a:cs typeface="宋体" panose="02010600030101010101" pitchFamily="2" charset="-122"/>
                </a:rPr>
                <a:t>（</a:t>
              </a:r>
              <a:r>
                <a:rPr lang="en-US" altLang="zh-CN" sz="1800" kern="0" dirty="0">
                  <a:effectLst/>
                  <a:latin typeface="Microsoft YaHei" panose="020B0503020204020204" pitchFamily="34" charset="-122"/>
                  <a:ea typeface="Microsoft YaHei" panose="020B0503020204020204" pitchFamily="34" charset="-122"/>
                  <a:cs typeface="宋体" panose="02010600030101010101" pitchFamily="2" charset="-122"/>
                </a:rPr>
                <a:t>2022</a:t>
              </a:r>
              <a:r>
                <a:rPr lang="zh-CN" altLang="en-US" sz="1800" kern="0" dirty="0">
                  <a:effectLst/>
                  <a:latin typeface="Microsoft YaHei" panose="020B0503020204020204" pitchFamily="34" charset="-122"/>
                  <a:ea typeface="Microsoft YaHei" panose="020B0503020204020204" pitchFamily="34" charset="-122"/>
                  <a:cs typeface="宋体" panose="02010600030101010101" pitchFamily="2" charset="-122"/>
                </a:rPr>
                <a:t>）</a:t>
              </a:r>
              <a:endParaRPr kumimoji="1" lang="zh-CN" altLang="en-US" dirty="0">
                <a:latin typeface="Microsoft YaHei" panose="020B0503020204020204" pitchFamily="34" charset="-122"/>
                <a:ea typeface="Microsoft YaHei" panose="020B0503020204020204" pitchFamily="34" charset="-122"/>
              </a:endParaRPr>
            </a:p>
          </p:txBody>
        </p:sp>
      </p:grpSp>
      <p:sp>
        <p:nvSpPr>
          <p:cNvPr id="35" name="任意形状 34">
            <a:extLst>
              <a:ext uri="{FF2B5EF4-FFF2-40B4-BE49-F238E27FC236}">
                <a16:creationId xmlns:a16="http://schemas.microsoft.com/office/drawing/2014/main" id="{89AFEE05-A0CC-EC43-A942-72CEEAAF0118}"/>
              </a:ext>
            </a:extLst>
          </p:cNvPr>
          <p:cNvSpPr/>
          <p:nvPr/>
        </p:nvSpPr>
        <p:spPr>
          <a:xfrm>
            <a:off x="2920481" y="3545633"/>
            <a:ext cx="1078175" cy="1133223"/>
          </a:xfrm>
          <a:custGeom>
            <a:avLst/>
            <a:gdLst>
              <a:gd name="connsiteX0" fmla="*/ 0 w 1073020"/>
              <a:gd name="connsiteY0" fmla="*/ 0 h 1604867"/>
              <a:gd name="connsiteX1" fmla="*/ 1073020 w 1073020"/>
              <a:gd name="connsiteY1" fmla="*/ 1604865 h 1604867"/>
            </a:gdLst>
            <a:ahLst/>
            <a:cxnLst>
              <a:cxn ang="0">
                <a:pos x="connsiteX0" y="connsiteY0"/>
              </a:cxn>
              <a:cxn ang="0">
                <a:pos x="connsiteX1" y="connsiteY1"/>
              </a:cxn>
            </a:cxnLst>
            <a:rect l="l" t="t" r="r" b="b"/>
            <a:pathLst>
              <a:path w="1073020" h="1604867">
                <a:moveTo>
                  <a:pt x="0" y="0"/>
                </a:moveTo>
                <a:cubicBezTo>
                  <a:pt x="362338" y="803210"/>
                  <a:pt x="724677" y="1606420"/>
                  <a:pt x="1073020" y="1604865"/>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任意形状 35">
            <a:extLst>
              <a:ext uri="{FF2B5EF4-FFF2-40B4-BE49-F238E27FC236}">
                <a16:creationId xmlns:a16="http://schemas.microsoft.com/office/drawing/2014/main" id="{CD2875C5-39A8-DA41-908A-4A70345792E0}"/>
              </a:ext>
            </a:extLst>
          </p:cNvPr>
          <p:cNvSpPr/>
          <p:nvPr/>
        </p:nvSpPr>
        <p:spPr>
          <a:xfrm>
            <a:off x="2911151" y="3536302"/>
            <a:ext cx="1080443" cy="190360"/>
          </a:xfrm>
          <a:custGeom>
            <a:avLst/>
            <a:gdLst>
              <a:gd name="connsiteX0" fmla="*/ 0 w 1082351"/>
              <a:gd name="connsiteY0" fmla="*/ 0 h 662474"/>
              <a:gd name="connsiteX1" fmla="*/ 1082351 w 1082351"/>
              <a:gd name="connsiteY1" fmla="*/ 662474 h 662474"/>
            </a:gdLst>
            <a:ahLst/>
            <a:cxnLst>
              <a:cxn ang="0">
                <a:pos x="connsiteX0" y="connsiteY0"/>
              </a:cxn>
              <a:cxn ang="0">
                <a:pos x="connsiteX1" y="connsiteY1"/>
              </a:cxn>
            </a:cxnLst>
            <a:rect l="l" t="t" r="r" b="b"/>
            <a:pathLst>
              <a:path w="1082351" h="662474">
                <a:moveTo>
                  <a:pt x="0" y="0"/>
                </a:moveTo>
                <a:cubicBezTo>
                  <a:pt x="335902" y="296247"/>
                  <a:pt x="671804" y="592494"/>
                  <a:pt x="1082351" y="662474"/>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任意形状 36">
            <a:extLst>
              <a:ext uri="{FF2B5EF4-FFF2-40B4-BE49-F238E27FC236}">
                <a16:creationId xmlns:a16="http://schemas.microsoft.com/office/drawing/2014/main" id="{07907065-AE7C-8D4B-A674-F46018815365}"/>
              </a:ext>
            </a:extLst>
          </p:cNvPr>
          <p:cNvSpPr/>
          <p:nvPr/>
        </p:nvSpPr>
        <p:spPr>
          <a:xfrm>
            <a:off x="2911151" y="2682241"/>
            <a:ext cx="1087506" cy="854062"/>
          </a:xfrm>
          <a:custGeom>
            <a:avLst/>
            <a:gdLst>
              <a:gd name="connsiteX0" fmla="*/ 0 w 1082351"/>
              <a:gd name="connsiteY0" fmla="*/ 410547 h 410547"/>
              <a:gd name="connsiteX1" fmla="*/ 1082351 w 1082351"/>
              <a:gd name="connsiteY1" fmla="*/ 0 h 410547"/>
            </a:gdLst>
            <a:ahLst/>
            <a:cxnLst>
              <a:cxn ang="0">
                <a:pos x="connsiteX0" y="connsiteY0"/>
              </a:cxn>
              <a:cxn ang="0">
                <a:pos x="connsiteX1" y="connsiteY1"/>
              </a:cxn>
            </a:cxnLst>
            <a:rect l="l" t="t" r="r" b="b"/>
            <a:pathLst>
              <a:path w="1082351" h="410547">
                <a:moveTo>
                  <a:pt x="0" y="410547"/>
                </a:moveTo>
                <a:cubicBezTo>
                  <a:pt x="172616" y="262034"/>
                  <a:pt x="345233" y="113522"/>
                  <a:pt x="1082351" y="0"/>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1" name="组合 40">
            <a:extLst>
              <a:ext uri="{FF2B5EF4-FFF2-40B4-BE49-F238E27FC236}">
                <a16:creationId xmlns:a16="http://schemas.microsoft.com/office/drawing/2014/main" id="{ACA0F5E2-08FB-4D4A-A425-E43836CE380A}"/>
              </a:ext>
            </a:extLst>
          </p:cNvPr>
          <p:cNvGrpSpPr/>
          <p:nvPr/>
        </p:nvGrpSpPr>
        <p:grpSpPr>
          <a:xfrm>
            <a:off x="3998656" y="5374315"/>
            <a:ext cx="7693339" cy="900534"/>
            <a:chOff x="3706460" y="4239532"/>
            <a:chExt cx="2767775" cy="641382"/>
          </a:xfrm>
        </p:grpSpPr>
        <p:sp>
          <p:nvSpPr>
            <p:cNvPr id="42" name="圆角矩形 41">
              <a:extLst>
                <a:ext uri="{FF2B5EF4-FFF2-40B4-BE49-F238E27FC236}">
                  <a16:creationId xmlns:a16="http://schemas.microsoft.com/office/drawing/2014/main" id="{6AA7341F-3432-5040-A022-70E04D832DE8}"/>
                </a:ext>
              </a:extLst>
            </p:cNvPr>
            <p:cNvSpPr/>
            <p:nvPr/>
          </p:nvSpPr>
          <p:spPr>
            <a:xfrm>
              <a:off x="3706460" y="4239532"/>
              <a:ext cx="2767775" cy="415629"/>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文本框 43">
              <a:extLst>
                <a:ext uri="{FF2B5EF4-FFF2-40B4-BE49-F238E27FC236}">
                  <a16:creationId xmlns:a16="http://schemas.microsoft.com/office/drawing/2014/main" id="{974D9875-65FF-0F4B-8868-C0C659A06044}"/>
                </a:ext>
              </a:extLst>
            </p:cNvPr>
            <p:cNvSpPr txBox="1"/>
            <p:nvPr/>
          </p:nvSpPr>
          <p:spPr>
            <a:xfrm>
              <a:off x="3743627" y="4258141"/>
              <a:ext cx="2593655" cy="622773"/>
            </a:xfrm>
            <a:prstGeom prst="rect">
              <a:avLst/>
            </a:prstGeom>
            <a:noFill/>
          </p:spPr>
          <p:txBody>
            <a:bodyPr wrap="square" rtlCol="0">
              <a:spAutoFit/>
            </a:bodyPr>
            <a:lstStyle/>
            <a:p>
              <a:pPr>
                <a:lnSpc>
                  <a:spcPct val="150000"/>
                </a:lnSpc>
              </a:pPr>
              <a:r>
                <a:rPr lang="en-US" altLang="zh-CN" sz="1800" kern="0" dirty="0" err="1">
                  <a:effectLst/>
                  <a:latin typeface="Microsoft YaHei" panose="020B0503020204020204" pitchFamily="34" charset="-122"/>
                  <a:ea typeface="Microsoft YaHei" panose="020B0503020204020204" pitchFamily="34" charset="-122"/>
                  <a:cs typeface="宋体" panose="02010600030101010101" pitchFamily="2" charset="-122"/>
                </a:rPr>
                <a:t>FedProx</a:t>
              </a:r>
              <a:r>
                <a:rPr lang="en-US" altLang="zh-CN" sz="1800" kern="0" dirty="0">
                  <a:effectLst/>
                  <a:latin typeface="Microsoft YaHei" panose="020B0503020204020204" pitchFamily="34" charset="-122"/>
                  <a:ea typeface="Microsoft YaHei" panose="020B0503020204020204" pitchFamily="34" charset="-122"/>
                  <a:cs typeface="宋体" panose="02010600030101010101" pitchFamily="2" charset="-122"/>
                </a:rPr>
                <a:t> </a:t>
              </a:r>
              <a:r>
                <a:rPr lang="zh-CN" altLang="en-US" sz="1800" kern="0" dirty="0">
                  <a:effectLst/>
                  <a:latin typeface="Microsoft YaHei" panose="020B0503020204020204" pitchFamily="34" charset="-122"/>
                  <a:ea typeface="Microsoft YaHei" panose="020B0503020204020204" pitchFamily="34" charset="-122"/>
                  <a:cs typeface="宋体" panose="02010600030101010101" pitchFamily="2" charset="-122"/>
                </a:rPr>
                <a:t> 致力于</a:t>
              </a:r>
              <a:r>
                <a:rPr lang="zh-CN" altLang="zh-CN" sz="1800" kern="0" dirty="0">
                  <a:effectLst/>
                  <a:latin typeface="Microsoft YaHei" panose="020B0503020204020204" pitchFamily="34" charset="-122"/>
                  <a:ea typeface="Microsoft YaHei" panose="020B0503020204020204" pitchFamily="34" charset="-122"/>
                  <a:cs typeface="宋体" panose="02010600030101010101" pitchFamily="2" charset="-122"/>
                </a:rPr>
                <a:t>提高</a:t>
              </a:r>
              <a:r>
                <a:rPr lang="zh-CN" altLang="en-US" kern="0" dirty="0">
                  <a:latin typeface="Microsoft YaHei" panose="020B0503020204020204" pitchFamily="34" charset="-122"/>
                  <a:ea typeface="Microsoft YaHei" panose="020B0503020204020204" pitchFamily="34" charset="-122"/>
                  <a:cs typeface="宋体" panose="02010600030101010101" pitchFamily="2" charset="-122"/>
                </a:rPr>
                <a:t>模型</a:t>
              </a:r>
              <a:r>
                <a:rPr lang="zh-CN" altLang="en-US" kern="0" dirty="0">
                  <a:solidFill>
                    <a:srgbClr val="C00000"/>
                  </a:solidFill>
                  <a:latin typeface="Microsoft YaHei" panose="020B0503020204020204" pitchFamily="34" charset="-122"/>
                  <a:ea typeface="Microsoft YaHei" panose="020B0503020204020204" pitchFamily="34" charset="-122"/>
                  <a:cs typeface="宋体" panose="02010600030101010101" pitchFamily="2" charset="-122"/>
                </a:rPr>
                <a:t>性能</a:t>
              </a:r>
              <a:r>
                <a:rPr lang="zh-CN" altLang="zh-CN" sz="1800" kern="0" dirty="0">
                  <a:solidFill>
                    <a:srgbClr val="C00000"/>
                  </a:solidFill>
                  <a:effectLst/>
                  <a:latin typeface="Microsoft YaHei" panose="020B0503020204020204" pitchFamily="34" charset="-122"/>
                  <a:ea typeface="Microsoft YaHei" panose="020B0503020204020204" pitchFamily="34" charset="-122"/>
                  <a:cs typeface="宋体" panose="02010600030101010101" pitchFamily="2" charset="-122"/>
                </a:rPr>
                <a:t>稳定性</a:t>
              </a:r>
              <a:r>
                <a:rPr lang="zh-CN" altLang="zh-CN" sz="1800" kern="0" dirty="0">
                  <a:effectLst/>
                  <a:latin typeface="Microsoft YaHei" panose="020B0503020204020204" pitchFamily="34" charset="-122"/>
                  <a:ea typeface="Microsoft YaHei" panose="020B0503020204020204" pitchFamily="34" charset="-122"/>
                  <a:cs typeface="宋体" panose="02010600030101010101" pitchFamily="2" charset="-122"/>
                </a:rPr>
                <a:t>并</a:t>
              </a:r>
              <a:r>
                <a:rPr lang="zh-CN" altLang="en-US" kern="0" dirty="0">
                  <a:latin typeface="Microsoft YaHei" panose="020B0503020204020204" pitchFamily="34" charset="-122"/>
                  <a:ea typeface="Microsoft YaHei" panose="020B0503020204020204" pitchFamily="34" charset="-122"/>
                  <a:cs typeface="宋体" panose="02010600030101010101" pitchFamily="2" charset="-122"/>
                </a:rPr>
                <a:t>尝试</a:t>
              </a:r>
              <a:r>
                <a:rPr lang="zh-CN" altLang="en-US" sz="1800" kern="0" dirty="0">
                  <a:effectLst/>
                  <a:latin typeface="Microsoft YaHei" panose="020B0503020204020204" pitchFamily="34" charset="-122"/>
                  <a:ea typeface="Microsoft YaHei" panose="020B0503020204020204" pitchFamily="34" charset="-122"/>
                  <a:cs typeface="宋体" panose="02010600030101010101" pitchFamily="2" charset="-122"/>
                </a:rPr>
                <a:t>解决</a:t>
              </a:r>
              <a:r>
                <a:rPr lang="zh-CN" altLang="zh-CN" sz="1800" kern="0" dirty="0">
                  <a:solidFill>
                    <a:srgbClr val="C00000"/>
                  </a:solidFill>
                  <a:effectLst/>
                  <a:latin typeface="Microsoft YaHei" panose="020B0503020204020204" pitchFamily="34" charset="-122"/>
                  <a:ea typeface="Microsoft YaHei" panose="020B0503020204020204" pitchFamily="34" charset="-122"/>
                  <a:cs typeface="宋体" panose="02010600030101010101" pitchFamily="2" charset="-122"/>
                </a:rPr>
                <a:t>数据异质性</a:t>
              </a:r>
              <a:r>
                <a:rPr lang="zh-CN" altLang="en-US" sz="1800" kern="0" dirty="0">
                  <a:effectLst/>
                  <a:latin typeface="Microsoft YaHei" panose="020B0503020204020204" pitchFamily="34" charset="-122"/>
                  <a:ea typeface="Microsoft YaHei" panose="020B0503020204020204" pitchFamily="34" charset="-122"/>
                  <a:cs typeface="宋体" panose="02010600030101010101" pitchFamily="2" charset="-122"/>
                </a:rPr>
                <a:t>（</a:t>
              </a:r>
              <a:r>
                <a:rPr lang="en-US" altLang="zh-CN" sz="1800" kern="0" dirty="0">
                  <a:effectLst/>
                  <a:latin typeface="Microsoft YaHei" panose="020B0503020204020204" pitchFamily="34" charset="-122"/>
                  <a:ea typeface="Microsoft YaHei" panose="020B0503020204020204" pitchFamily="34" charset="-122"/>
                  <a:cs typeface="宋体" panose="02010600030101010101" pitchFamily="2" charset="-122"/>
                </a:rPr>
                <a:t>2023</a:t>
              </a:r>
              <a:r>
                <a:rPr lang="zh-CN" altLang="en-US" sz="1800" kern="0" dirty="0">
                  <a:effectLst/>
                  <a:latin typeface="Microsoft YaHei" panose="020B0503020204020204" pitchFamily="34" charset="-122"/>
                  <a:ea typeface="Microsoft YaHei" panose="020B0503020204020204" pitchFamily="34" charset="-122"/>
                  <a:cs typeface="宋体" panose="02010600030101010101" pitchFamily="2" charset="-122"/>
                </a:rPr>
                <a:t>）</a:t>
              </a:r>
              <a:endParaRPr kumimoji="1" lang="zh-CN" altLang="en-US" dirty="0">
                <a:latin typeface="Microsoft YaHei" panose="020B0503020204020204" pitchFamily="34" charset="-122"/>
                <a:ea typeface="Microsoft YaHei" panose="020B0503020204020204" pitchFamily="34" charset="-122"/>
              </a:endParaRPr>
            </a:p>
            <a:p>
              <a:pPr>
                <a:lnSpc>
                  <a:spcPct val="150000"/>
                </a:lnSpc>
              </a:pPr>
              <a:endParaRPr kumimoji="1" lang="zh-CN" altLang="en-US" dirty="0">
                <a:latin typeface="Microsoft YaHei" panose="020B0503020204020204" pitchFamily="34" charset="-122"/>
                <a:ea typeface="Microsoft YaHei" panose="020B0503020204020204" pitchFamily="34" charset="-122"/>
              </a:endParaRPr>
            </a:p>
          </p:txBody>
        </p:sp>
      </p:grpSp>
      <p:sp>
        <p:nvSpPr>
          <p:cNvPr id="38" name="任意形状 37">
            <a:extLst>
              <a:ext uri="{FF2B5EF4-FFF2-40B4-BE49-F238E27FC236}">
                <a16:creationId xmlns:a16="http://schemas.microsoft.com/office/drawing/2014/main" id="{0D177EAA-F1BF-D941-BAAA-1A26867B105E}"/>
              </a:ext>
            </a:extLst>
          </p:cNvPr>
          <p:cNvSpPr/>
          <p:nvPr/>
        </p:nvSpPr>
        <p:spPr>
          <a:xfrm>
            <a:off x="2902226" y="1590261"/>
            <a:ext cx="1083365" cy="1948069"/>
          </a:xfrm>
          <a:custGeom>
            <a:avLst/>
            <a:gdLst>
              <a:gd name="connsiteX0" fmla="*/ 0 w 1083365"/>
              <a:gd name="connsiteY0" fmla="*/ 1948069 h 1948069"/>
              <a:gd name="connsiteX1" fmla="*/ 1083365 w 1083365"/>
              <a:gd name="connsiteY1" fmla="*/ 0 h 1948069"/>
            </a:gdLst>
            <a:ahLst/>
            <a:cxnLst>
              <a:cxn ang="0">
                <a:pos x="connsiteX0" y="connsiteY0"/>
              </a:cxn>
              <a:cxn ang="0">
                <a:pos x="connsiteX1" y="connsiteY1"/>
              </a:cxn>
            </a:cxnLst>
            <a:rect l="l" t="t" r="r" b="b"/>
            <a:pathLst>
              <a:path w="1083365" h="1948069">
                <a:moveTo>
                  <a:pt x="0" y="1948069"/>
                </a:moveTo>
                <a:cubicBezTo>
                  <a:pt x="96906" y="1206775"/>
                  <a:pt x="193813" y="465482"/>
                  <a:pt x="1083365" y="0"/>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任意形状 45">
            <a:extLst>
              <a:ext uri="{FF2B5EF4-FFF2-40B4-BE49-F238E27FC236}">
                <a16:creationId xmlns:a16="http://schemas.microsoft.com/office/drawing/2014/main" id="{0A0D41C2-AD36-C746-A9D4-810EED5439E7}"/>
              </a:ext>
            </a:extLst>
          </p:cNvPr>
          <p:cNvSpPr/>
          <p:nvPr/>
        </p:nvSpPr>
        <p:spPr>
          <a:xfrm flipV="1">
            <a:off x="2918677" y="3543605"/>
            <a:ext cx="1075839" cy="2121698"/>
          </a:xfrm>
          <a:custGeom>
            <a:avLst/>
            <a:gdLst>
              <a:gd name="connsiteX0" fmla="*/ 0 w 1083365"/>
              <a:gd name="connsiteY0" fmla="*/ 1948069 h 1948069"/>
              <a:gd name="connsiteX1" fmla="*/ 1083365 w 1083365"/>
              <a:gd name="connsiteY1" fmla="*/ 0 h 1948069"/>
            </a:gdLst>
            <a:ahLst/>
            <a:cxnLst>
              <a:cxn ang="0">
                <a:pos x="connsiteX0" y="connsiteY0"/>
              </a:cxn>
              <a:cxn ang="0">
                <a:pos x="connsiteX1" y="connsiteY1"/>
              </a:cxn>
            </a:cxnLst>
            <a:rect l="l" t="t" r="r" b="b"/>
            <a:pathLst>
              <a:path w="1083365" h="1948069">
                <a:moveTo>
                  <a:pt x="0" y="1948069"/>
                </a:moveTo>
                <a:cubicBezTo>
                  <a:pt x="96906" y="1206775"/>
                  <a:pt x="193813" y="465482"/>
                  <a:pt x="1083365" y="0"/>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2644260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a:extLst>
              <a:ext uri="{FF2B5EF4-FFF2-40B4-BE49-F238E27FC236}">
                <a16:creationId xmlns:a16="http://schemas.microsoft.com/office/drawing/2014/main" id="{9070A843-5996-464D-A03D-1D7BE24F8D66}"/>
              </a:ext>
            </a:extLst>
          </p:cNvPr>
          <p:cNvGrpSpPr/>
          <p:nvPr/>
        </p:nvGrpSpPr>
        <p:grpSpPr>
          <a:xfrm>
            <a:off x="3553725" y="1341297"/>
            <a:ext cx="7662915" cy="2445786"/>
            <a:chOff x="69522" y="1600929"/>
            <a:chExt cx="13940590" cy="4449440"/>
          </a:xfrm>
        </p:grpSpPr>
        <p:sp>
          <p:nvSpPr>
            <p:cNvPr id="4" name="圆角矩形 2">
              <a:extLst>
                <a:ext uri="{FF2B5EF4-FFF2-40B4-BE49-F238E27FC236}">
                  <a16:creationId xmlns:a16="http://schemas.microsoft.com/office/drawing/2014/main" id="{493414FF-0306-6143-9861-7006A57E5D43}"/>
                </a:ext>
              </a:extLst>
            </p:cNvPr>
            <p:cNvSpPr/>
            <p:nvPr>
              <p:custDataLst>
                <p:tags r:id="rId18"/>
              </p:custDataLst>
            </p:nvPr>
          </p:nvSpPr>
          <p:spPr>
            <a:xfrm>
              <a:off x="9453677" y="1600929"/>
              <a:ext cx="3405742" cy="1791382"/>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200"/>
            </a:p>
          </p:txBody>
        </p:sp>
        <p:sp>
          <p:nvSpPr>
            <p:cNvPr id="5" name="圆角矩形 2">
              <a:extLst>
                <a:ext uri="{FF2B5EF4-FFF2-40B4-BE49-F238E27FC236}">
                  <a16:creationId xmlns:a16="http://schemas.microsoft.com/office/drawing/2014/main" id="{4E205F26-0A19-214C-9190-D37D1CE6039D}"/>
                </a:ext>
              </a:extLst>
            </p:cNvPr>
            <p:cNvSpPr/>
            <p:nvPr>
              <p:custDataLst>
                <p:tags r:id="rId19"/>
              </p:custDataLst>
            </p:nvPr>
          </p:nvSpPr>
          <p:spPr>
            <a:xfrm>
              <a:off x="6289612" y="3462908"/>
              <a:ext cx="1921420" cy="227317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200"/>
            </a:p>
          </p:txBody>
        </p:sp>
        <p:sp>
          <p:nvSpPr>
            <p:cNvPr id="6" name="圆角矩形 2">
              <a:extLst>
                <a:ext uri="{FF2B5EF4-FFF2-40B4-BE49-F238E27FC236}">
                  <a16:creationId xmlns:a16="http://schemas.microsoft.com/office/drawing/2014/main" id="{2DD7D69E-1518-FF4C-A5BD-E64B2F8C122E}"/>
                </a:ext>
              </a:extLst>
            </p:cNvPr>
            <p:cNvSpPr/>
            <p:nvPr>
              <p:custDataLst>
                <p:tags r:id="rId20"/>
              </p:custDataLst>
            </p:nvPr>
          </p:nvSpPr>
          <p:spPr>
            <a:xfrm>
              <a:off x="2875915" y="1939807"/>
              <a:ext cx="1773555" cy="2125979"/>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200"/>
            </a:p>
          </p:txBody>
        </p:sp>
        <p:sp>
          <p:nvSpPr>
            <p:cNvPr id="7" name="圆角矩形 2">
              <a:extLst>
                <a:ext uri="{FF2B5EF4-FFF2-40B4-BE49-F238E27FC236}">
                  <a16:creationId xmlns:a16="http://schemas.microsoft.com/office/drawing/2014/main" id="{72AF8CFC-E040-DA49-B44E-E68FD4448898}"/>
                </a:ext>
              </a:extLst>
            </p:cNvPr>
            <p:cNvSpPr/>
            <p:nvPr>
              <p:custDataLst>
                <p:tags r:id="rId21"/>
              </p:custDataLst>
            </p:nvPr>
          </p:nvSpPr>
          <p:spPr>
            <a:xfrm>
              <a:off x="957249" y="4156673"/>
              <a:ext cx="1644012" cy="1893696"/>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200"/>
            </a:p>
          </p:txBody>
        </p:sp>
        <p:sp>
          <p:nvSpPr>
            <p:cNvPr id="8" name="任意形状 49">
              <a:extLst>
                <a:ext uri="{FF2B5EF4-FFF2-40B4-BE49-F238E27FC236}">
                  <a16:creationId xmlns:a16="http://schemas.microsoft.com/office/drawing/2014/main" id="{51A78A6A-263A-4B4E-954E-BFBF1EFF23E2}"/>
                </a:ext>
              </a:extLst>
            </p:cNvPr>
            <p:cNvSpPr/>
            <p:nvPr>
              <p:custDataLst>
                <p:tags r:id="rId22"/>
              </p:custDataLst>
            </p:nvPr>
          </p:nvSpPr>
          <p:spPr>
            <a:xfrm>
              <a:off x="69522" y="3211798"/>
              <a:ext cx="13940590" cy="1420601"/>
            </a:xfrm>
            <a:custGeom>
              <a:avLst/>
              <a:gdLst>
                <a:gd name="connsiteX0" fmla="*/ 0 w 13940590"/>
                <a:gd name="connsiteY0" fmla="*/ 2260525 h 2260525"/>
                <a:gd name="connsiteX1" fmla="*/ 1892969 w 13940590"/>
                <a:gd name="connsiteY1" fmla="*/ 1041325 h 2260525"/>
                <a:gd name="connsiteX2" fmla="*/ 3882190 w 13940590"/>
                <a:gd name="connsiteY2" fmla="*/ 1891557 h 2260525"/>
                <a:gd name="connsiteX3" fmla="*/ 6352674 w 13940590"/>
                <a:gd name="connsiteY3" fmla="*/ 383599 h 2260525"/>
                <a:gd name="connsiteX4" fmla="*/ 8534400 w 13940590"/>
                <a:gd name="connsiteY4" fmla="*/ 62757 h 2260525"/>
                <a:gd name="connsiteX5" fmla="*/ 11101137 w 13940590"/>
                <a:gd name="connsiteY5" fmla="*/ 1378210 h 2260525"/>
                <a:gd name="connsiteX6" fmla="*/ 13940590 w 13940590"/>
                <a:gd name="connsiteY6" fmla="*/ 479852 h 226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40590" h="2260525">
                  <a:moveTo>
                    <a:pt x="0" y="2260525"/>
                  </a:moveTo>
                  <a:cubicBezTo>
                    <a:pt x="622968" y="1681672"/>
                    <a:pt x="1245937" y="1102820"/>
                    <a:pt x="1892969" y="1041325"/>
                  </a:cubicBezTo>
                  <a:cubicBezTo>
                    <a:pt x="2540001" y="979830"/>
                    <a:pt x="3138906" y="2001178"/>
                    <a:pt x="3882190" y="1891557"/>
                  </a:cubicBezTo>
                  <a:cubicBezTo>
                    <a:pt x="4625474" y="1781936"/>
                    <a:pt x="5577306" y="688399"/>
                    <a:pt x="6352674" y="383599"/>
                  </a:cubicBezTo>
                  <a:cubicBezTo>
                    <a:pt x="7128042" y="78799"/>
                    <a:pt x="7742990" y="-103011"/>
                    <a:pt x="8534400" y="62757"/>
                  </a:cubicBezTo>
                  <a:cubicBezTo>
                    <a:pt x="9325810" y="228525"/>
                    <a:pt x="10200105" y="1308694"/>
                    <a:pt x="11101137" y="1378210"/>
                  </a:cubicBezTo>
                  <a:cubicBezTo>
                    <a:pt x="12002169" y="1447726"/>
                    <a:pt x="12971379" y="963789"/>
                    <a:pt x="13940590" y="479852"/>
                  </a:cubicBezTo>
                </a:path>
              </a:pathLst>
            </a:custGeom>
            <a:noFill/>
            <a:ln w="25400">
              <a:gradFill>
                <a:gsLst>
                  <a:gs pos="0">
                    <a:srgbClr val="2660AD"/>
                  </a:gs>
                  <a:gs pos="100000">
                    <a:srgbClr val="00679C"/>
                  </a:gs>
                </a:gsLst>
                <a:lin ang="5400000" scaled="1"/>
              </a:gradFill>
            </a:ln>
            <a:effectLst>
              <a:outerShdw blurRad="317500" dist="190500" dir="1800000" algn="ctr" rotWithShape="0">
                <a:srgbClr val="2660AD">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kumimoji="1" lang="zh-CN" altLang="en-US" sz="1200"/>
            </a:p>
          </p:txBody>
        </p:sp>
        <p:grpSp>
          <p:nvGrpSpPr>
            <p:cNvPr id="9" name="组合 8">
              <a:extLst>
                <a:ext uri="{FF2B5EF4-FFF2-40B4-BE49-F238E27FC236}">
                  <a16:creationId xmlns:a16="http://schemas.microsoft.com/office/drawing/2014/main" id="{2F8B776D-618B-2747-940B-65C71AAFB40F}"/>
                </a:ext>
              </a:extLst>
            </p:cNvPr>
            <p:cNvGrpSpPr/>
            <p:nvPr/>
          </p:nvGrpSpPr>
          <p:grpSpPr>
            <a:xfrm>
              <a:off x="878484" y="4180175"/>
              <a:ext cx="1785366" cy="1528456"/>
              <a:chOff x="680364" y="4817080"/>
              <a:chExt cx="1785366" cy="1528456"/>
            </a:xfrm>
          </p:grpSpPr>
          <p:grpSp>
            <p:nvGrpSpPr>
              <p:cNvPr id="10" name="组合 9">
                <a:extLst>
                  <a:ext uri="{FF2B5EF4-FFF2-40B4-BE49-F238E27FC236}">
                    <a16:creationId xmlns:a16="http://schemas.microsoft.com/office/drawing/2014/main" id="{BFBCDBFC-0CC8-2444-A8A7-BD1A4AFCD110}"/>
                  </a:ext>
                </a:extLst>
              </p:cNvPr>
              <p:cNvGrpSpPr/>
              <p:nvPr/>
            </p:nvGrpSpPr>
            <p:grpSpPr>
              <a:xfrm>
                <a:off x="694360" y="4988566"/>
                <a:ext cx="1771370" cy="1356970"/>
                <a:chOff x="4977681" y="1814896"/>
                <a:chExt cx="2504507" cy="2345122"/>
              </a:xfrm>
            </p:grpSpPr>
            <p:sp>
              <p:nvSpPr>
                <p:cNvPr id="12" name="文本框 11">
                  <a:extLst>
                    <a:ext uri="{FF2B5EF4-FFF2-40B4-BE49-F238E27FC236}">
                      <a16:creationId xmlns:a16="http://schemas.microsoft.com/office/drawing/2014/main" id="{E93AB98E-93E8-1C40-8FBF-312CFAA85D94}"/>
                    </a:ext>
                  </a:extLst>
                </p:cNvPr>
                <p:cNvSpPr txBox="1"/>
                <p:nvPr>
                  <p:custDataLst>
                    <p:tags r:id="rId33"/>
                  </p:custDataLst>
                </p:nvPr>
              </p:nvSpPr>
              <p:spPr>
                <a:xfrm>
                  <a:off x="4977681" y="1814896"/>
                  <a:ext cx="2501414" cy="797853"/>
                </a:xfrm>
                <a:prstGeom prst="rect">
                  <a:avLst/>
                </a:prstGeom>
                <a:noFill/>
              </p:spPr>
              <p:txBody>
                <a:bodyPr wrap="square" rtlCol="0">
                  <a:noAutofit/>
                </a:bodyPr>
                <a:lstStyle/>
                <a:p>
                  <a:pPr algn="ctr"/>
                  <a:r>
                    <a:rPr lang="en-US" altLang="zh-CN" sz="1600" dirty="0">
                      <a:solidFill>
                        <a:srgbClr val="2660AD"/>
                      </a:solidFill>
                    </a:rPr>
                    <a:t>2018</a:t>
                  </a:r>
                </a:p>
              </p:txBody>
            </p:sp>
            <p:sp>
              <p:nvSpPr>
                <p:cNvPr id="13" name="文本框 12">
                  <a:extLst>
                    <a:ext uri="{FF2B5EF4-FFF2-40B4-BE49-F238E27FC236}">
                      <a16:creationId xmlns:a16="http://schemas.microsoft.com/office/drawing/2014/main" id="{7DCBA681-3162-994C-AAC4-B3211BF4C64E}"/>
                    </a:ext>
                  </a:extLst>
                </p:cNvPr>
                <p:cNvSpPr txBox="1"/>
                <p:nvPr>
                  <p:custDataLst>
                    <p:tags r:id="rId34"/>
                  </p:custDataLst>
                </p:nvPr>
              </p:nvSpPr>
              <p:spPr>
                <a:xfrm>
                  <a:off x="4980773" y="3043026"/>
                  <a:ext cx="2501415" cy="1116992"/>
                </a:xfrm>
                <a:prstGeom prst="rect">
                  <a:avLst/>
                </a:prstGeom>
                <a:noFill/>
              </p:spPr>
              <p:txBody>
                <a:bodyPr wrap="square" rtlCol="0">
                  <a:noAutofit/>
                </a:bodyPr>
                <a:lstStyle/>
                <a:p>
                  <a:pPr algn="ctr"/>
                  <a:r>
                    <a:rPr kumimoji="1" lang="zh-CN" altLang="en-US" sz="1200" dirty="0">
                      <a:latin typeface="Microsoft YaHei" panose="020B0503020204020204" pitchFamily="34" charset="-122"/>
                      <a:ea typeface="Microsoft YaHei" panose="020B0503020204020204" pitchFamily="34" charset="-122"/>
                    </a:rPr>
                    <a:t>数据预处理</a:t>
                  </a:r>
                  <a:endParaRPr kumimoji="1" lang="en-US" altLang="zh-CN" sz="1200" dirty="0">
                    <a:latin typeface="Microsoft YaHei" panose="020B0503020204020204" pitchFamily="34" charset="-122"/>
                    <a:ea typeface="Microsoft YaHei" panose="020B0503020204020204" pitchFamily="34" charset="-122"/>
                  </a:endParaRPr>
                </a:p>
                <a:p>
                  <a:pPr algn="ctr"/>
                  <a:r>
                    <a:rPr kumimoji="1" lang="zh-CN" altLang="en-US" sz="1200" dirty="0">
                      <a:latin typeface="Microsoft YaHei" panose="020B0503020204020204" pitchFamily="34" charset="-122"/>
                      <a:ea typeface="Microsoft YaHei" panose="020B0503020204020204" pitchFamily="34" charset="-122"/>
                    </a:rPr>
                    <a:t>方法</a:t>
                  </a:r>
                  <a:endParaRPr lang="en-US" altLang="zh-CN" sz="1200" dirty="0"/>
                </a:p>
              </p:txBody>
            </p:sp>
          </p:grpSp>
          <p:cxnSp>
            <p:nvCxnSpPr>
              <p:cNvPr id="11" name="直线连接符 10">
                <a:extLst>
                  <a:ext uri="{FF2B5EF4-FFF2-40B4-BE49-F238E27FC236}">
                    <a16:creationId xmlns:a16="http://schemas.microsoft.com/office/drawing/2014/main" id="{1AF65A36-9049-FC48-8F11-15534DBA0517}"/>
                  </a:ext>
                </a:extLst>
              </p:cNvPr>
              <p:cNvCxnSpPr/>
              <p:nvPr>
                <p:custDataLst>
                  <p:tags r:id="rId32"/>
                </p:custDataLst>
              </p:nvPr>
            </p:nvCxnSpPr>
            <p:spPr>
              <a:xfrm>
                <a:off x="680364" y="4817080"/>
                <a:ext cx="0" cy="934455"/>
              </a:xfrm>
              <a:prstGeom prst="line">
                <a:avLst/>
              </a:prstGeom>
              <a:ln w="25400">
                <a:gradFill flip="none" rotWithShape="1">
                  <a:gsLst>
                    <a:gs pos="0">
                      <a:srgbClr val="00679C"/>
                    </a:gs>
                    <a:gs pos="100000">
                      <a:srgbClr val="2660AD"/>
                    </a:gs>
                  </a:gsLst>
                  <a:lin ang="5400000" scaled="1"/>
                  <a:tileRect/>
                </a:gradFill>
              </a:ln>
            </p:spPr>
            <p:style>
              <a:lnRef idx="1">
                <a:schemeClr val="accent1"/>
              </a:lnRef>
              <a:fillRef idx="0">
                <a:schemeClr val="accent1"/>
              </a:fillRef>
              <a:effectRef idx="0">
                <a:schemeClr val="accent1"/>
              </a:effectRef>
              <a:fontRef idx="minor">
                <a:schemeClr val="tx1"/>
              </a:fontRef>
            </p:style>
          </p:cxnSp>
        </p:grpSp>
        <p:grpSp>
          <p:nvGrpSpPr>
            <p:cNvPr id="14" name="组合 13">
              <a:extLst>
                <a:ext uri="{FF2B5EF4-FFF2-40B4-BE49-F238E27FC236}">
                  <a16:creationId xmlns:a16="http://schemas.microsoft.com/office/drawing/2014/main" id="{D75D328C-6F11-4940-865E-3EF834160443}"/>
                </a:ext>
              </a:extLst>
            </p:cNvPr>
            <p:cNvGrpSpPr/>
            <p:nvPr/>
          </p:nvGrpSpPr>
          <p:grpSpPr>
            <a:xfrm>
              <a:off x="2797975" y="2102374"/>
              <a:ext cx="1903884" cy="1977127"/>
              <a:chOff x="665018" y="4437941"/>
              <a:chExt cx="1903884" cy="1977127"/>
            </a:xfrm>
          </p:grpSpPr>
          <p:grpSp>
            <p:nvGrpSpPr>
              <p:cNvPr id="15" name="组合 14">
                <a:extLst>
                  <a:ext uri="{FF2B5EF4-FFF2-40B4-BE49-F238E27FC236}">
                    <a16:creationId xmlns:a16="http://schemas.microsoft.com/office/drawing/2014/main" id="{54557BD4-42E6-B845-8D78-AE3C59EBFBDE}"/>
                  </a:ext>
                </a:extLst>
              </p:cNvPr>
              <p:cNvGrpSpPr/>
              <p:nvPr/>
            </p:nvGrpSpPr>
            <p:grpSpPr>
              <a:xfrm>
                <a:off x="753790" y="4437941"/>
                <a:ext cx="1815112" cy="1327995"/>
                <a:chOff x="5061711" y="863299"/>
                <a:chExt cx="2566354" cy="2295048"/>
              </a:xfrm>
            </p:grpSpPr>
            <p:sp>
              <p:nvSpPr>
                <p:cNvPr id="17" name="文本框 16">
                  <a:extLst>
                    <a:ext uri="{FF2B5EF4-FFF2-40B4-BE49-F238E27FC236}">
                      <a16:creationId xmlns:a16="http://schemas.microsoft.com/office/drawing/2014/main" id="{E26A6A91-86D3-4A4A-B7D2-EDE78324867E}"/>
                    </a:ext>
                  </a:extLst>
                </p:cNvPr>
                <p:cNvSpPr txBox="1"/>
                <p:nvPr>
                  <p:custDataLst>
                    <p:tags r:id="rId30"/>
                  </p:custDataLst>
                </p:nvPr>
              </p:nvSpPr>
              <p:spPr>
                <a:xfrm>
                  <a:off x="5061711" y="863299"/>
                  <a:ext cx="2501416" cy="795623"/>
                </a:xfrm>
                <a:prstGeom prst="rect">
                  <a:avLst/>
                </a:prstGeom>
                <a:noFill/>
              </p:spPr>
              <p:txBody>
                <a:bodyPr wrap="square" rtlCol="0">
                  <a:noAutofit/>
                </a:bodyPr>
                <a:lstStyle/>
                <a:p>
                  <a:pPr algn="ctr"/>
                  <a:r>
                    <a:rPr lang="en-US" altLang="zh-CN" sz="1600" dirty="0">
                      <a:solidFill>
                        <a:srgbClr val="2660AD"/>
                      </a:solidFill>
                    </a:rPr>
                    <a:t>2020</a:t>
                  </a:r>
                </a:p>
              </p:txBody>
            </p:sp>
            <p:sp>
              <p:nvSpPr>
                <p:cNvPr id="18" name="文本框 17">
                  <a:extLst>
                    <a:ext uri="{FF2B5EF4-FFF2-40B4-BE49-F238E27FC236}">
                      <a16:creationId xmlns:a16="http://schemas.microsoft.com/office/drawing/2014/main" id="{F93DF03C-066C-6B4A-BD15-70F7CBDEEC4A}"/>
                    </a:ext>
                  </a:extLst>
                </p:cNvPr>
                <p:cNvSpPr txBox="1"/>
                <p:nvPr>
                  <p:custDataLst>
                    <p:tags r:id="rId31"/>
                  </p:custDataLst>
                </p:nvPr>
              </p:nvSpPr>
              <p:spPr>
                <a:xfrm>
                  <a:off x="5126651" y="2041355"/>
                  <a:ext cx="2501414" cy="1116992"/>
                </a:xfrm>
                <a:prstGeom prst="rect">
                  <a:avLst/>
                </a:prstGeom>
                <a:noFill/>
              </p:spPr>
              <p:txBody>
                <a:bodyPr wrap="square" rtlCol="0">
                  <a:noAutofit/>
                </a:bodyPr>
                <a:lstStyle/>
                <a:p>
                  <a:pPr algn="ctr"/>
                  <a:r>
                    <a:rPr lang="zh-CN" altLang="en-US" sz="1200" dirty="0"/>
                    <a:t>反距离自适应加权聚合</a:t>
                  </a:r>
                  <a:endParaRPr lang="en-US" altLang="zh-CN" sz="1200" dirty="0"/>
                </a:p>
              </p:txBody>
            </p:sp>
          </p:grpSp>
          <p:cxnSp>
            <p:nvCxnSpPr>
              <p:cNvPr id="16" name="直线连接符 15">
                <a:extLst>
                  <a:ext uri="{FF2B5EF4-FFF2-40B4-BE49-F238E27FC236}">
                    <a16:creationId xmlns:a16="http://schemas.microsoft.com/office/drawing/2014/main" id="{2B57A294-9EF4-4943-AEB1-A1D7C59487D2}"/>
                  </a:ext>
                </a:extLst>
              </p:cNvPr>
              <p:cNvCxnSpPr/>
              <p:nvPr>
                <p:custDataLst>
                  <p:tags r:id="rId29"/>
                </p:custDataLst>
              </p:nvPr>
            </p:nvCxnSpPr>
            <p:spPr>
              <a:xfrm flipV="1">
                <a:off x="665018" y="5480615"/>
                <a:ext cx="0" cy="934453"/>
              </a:xfrm>
              <a:prstGeom prst="line">
                <a:avLst/>
              </a:prstGeom>
              <a:ln w="25400">
                <a:gradFill flip="none" rotWithShape="1">
                  <a:gsLst>
                    <a:gs pos="0">
                      <a:srgbClr val="00679C"/>
                    </a:gs>
                    <a:gs pos="100000">
                      <a:srgbClr val="2660AD"/>
                    </a:gs>
                  </a:gsLst>
                  <a:lin ang="5400000" scaled="1"/>
                  <a:tileRect/>
                </a:gradFill>
              </a:ln>
            </p:spPr>
            <p:style>
              <a:lnRef idx="1">
                <a:schemeClr val="accent1"/>
              </a:lnRef>
              <a:fillRef idx="0">
                <a:schemeClr val="accent1"/>
              </a:fillRef>
              <a:effectRef idx="0">
                <a:schemeClr val="accent1"/>
              </a:effectRef>
              <a:fontRef idx="minor">
                <a:schemeClr val="tx1"/>
              </a:fontRef>
            </p:style>
          </p:cxnSp>
        </p:grpSp>
        <p:grpSp>
          <p:nvGrpSpPr>
            <p:cNvPr id="19" name="组合 18">
              <a:extLst>
                <a:ext uri="{FF2B5EF4-FFF2-40B4-BE49-F238E27FC236}">
                  <a16:creationId xmlns:a16="http://schemas.microsoft.com/office/drawing/2014/main" id="{06C755EE-ACD8-5145-8433-9B78A6F8A33C}"/>
                </a:ext>
              </a:extLst>
            </p:cNvPr>
            <p:cNvGrpSpPr/>
            <p:nvPr/>
          </p:nvGrpSpPr>
          <p:grpSpPr>
            <a:xfrm>
              <a:off x="6205220" y="3517590"/>
              <a:ext cx="1974314" cy="1476759"/>
              <a:chOff x="1132229" y="4936092"/>
              <a:chExt cx="1974314" cy="1476759"/>
            </a:xfrm>
          </p:grpSpPr>
          <p:grpSp>
            <p:nvGrpSpPr>
              <p:cNvPr id="20" name="组合 19">
                <a:extLst>
                  <a:ext uri="{FF2B5EF4-FFF2-40B4-BE49-F238E27FC236}">
                    <a16:creationId xmlns:a16="http://schemas.microsoft.com/office/drawing/2014/main" id="{FB57A159-018B-A344-A986-6525C2757C7E}"/>
                  </a:ext>
                </a:extLst>
              </p:cNvPr>
              <p:cNvGrpSpPr/>
              <p:nvPr/>
            </p:nvGrpSpPr>
            <p:grpSpPr>
              <a:xfrm>
                <a:off x="1228215" y="5108243"/>
                <a:ext cx="1878328" cy="1304608"/>
                <a:chOff x="5732494" y="2021711"/>
                <a:chExt cx="2655734" cy="2254628"/>
              </a:xfrm>
            </p:grpSpPr>
            <p:sp>
              <p:nvSpPr>
                <p:cNvPr id="22" name="文本框 21">
                  <a:extLst>
                    <a:ext uri="{FF2B5EF4-FFF2-40B4-BE49-F238E27FC236}">
                      <a16:creationId xmlns:a16="http://schemas.microsoft.com/office/drawing/2014/main" id="{3E30D7E2-F933-9E40-8D92-AB12F0780EC8}"/>
                    </a:ext>
                  </a:extLst>
                </p:cNvPr>
                <p:cNvSpPr txBox="1"/>
                <p:nvPr>
                  <p:custDataLst>
                    <p:tags r:id="rId27"/>
                  </p:custDataLst>
                </p:nvPr>
              </p:nvSpPr>
              <p:spPr>
                <a:xfrm>
                  <a:off x="5781617" y="2021711"/>
                  <a:ext cx="2501414" cy="797852"/>
                </a:xfrm>
                <a:prstGeom prst="rect">
                  <a:avLst/>
                </a:prstGeom>
                <a:noFill/>
              </p:spPr>
              <p:txBody>
                <a:bodyPr wrap="square" rtlCol="0">
                  <a:noAutofit/>
                </a:bodyPr>
                <a:lstStyle/>
                <a:p>
                  <a:pPr algn="ctr"/>
                  <a:r>
                    <a:rPr lang="zh-CN" altLang="en-US" sz="1600" dirty="0">
                      <a:solidFill>
                        <a:schemeClr val="accent1">
                          <a:lumMod val="75000"/>
                        </a:schemeClr>
                      </a:solidFill>
                      <a:sym typeface="+mn-ea"/>
                    </a:rPr>
                    <a:t>20</a:t>
                  </a:r>
                  <a:r>
                    <a:rPr lang="en-US" altLang="zh-CN" sz="1600" dirty="0">
                      <a:solidFill>
                        <a:schemeClr val="accent1">
                          <a:lumMod val="75000"/>
                        </a:schemeClr>
                      </a:solidFill>
                      <a:sym typeface="+mn-ea"/>
                    </a:rPr>
                    <a:t>20</a:t>
                  </a:r>
                  <a:endParaRPr lang="zh-CN" altLang="en-US" sz="1600" dirty="0">
                    <a:solidFill>
                      <a:schemeClr val="accent1">
                        <a:lumMod val="75000"/>
                      </a:schemeClr>
                    </a:solidFill>
                    <a:sym typeface="+mn-ea"/>
                  </a:endParaRPr>
                </a:p>
              </p:txBody>
            </p:sp>
            <p:sp>
              <p:nvSpPr>
                <p:cNvPr id="23" name="文本框 22">
                  <a:extLst>
                    <a:ext uri="{FF2B5EF4-FFF2-40B4-BE49-F238E27FC236}">
                      <a16:creationId xmlns:a16="http://schemas.microsoft.com/office/drawing/2014/main" id="{0648BC59-FE0D-6947-AFA5-66A3DD56C835}"/>
                    </a:ext>
                  </a:extLst>
                </p:cNvPr>
                <p:cNvSpPr txBox="1"/>
                <p:nvPr>
                  <p:custDataLst>
                    <p:tags r:id="rId28"/>
                  </p:custDataLst>
                </p:nvPr>
              </p:nvSpPr>
              <p:spPr>
                <a:xfrm>
                  <a:off x="5732494" y="3159347"/>
                  <a:ext cx="2655734" cy="1116992"/>
                </a:xfrm>
                <a:prstGeom prst="rect">
                  <a:avLst/>
                </a:prstGeom>
                <a:noFill/>
              </p:spPr>
              <p:txBody>
                <a:bodyPr wrap="square" rtlCol="0">
                  <a:noAutofit/>
                </a:bodyPr>
                <a:lstStyle/>
                <a:p>
                  <a:pPr algn="ctr"/>
                  <a:r>
                    <a:rPr lang="en" altLang="zh-CN" sz="1200" dirty="0" err="1">
                      <a:sym typeface="+mn-ea"/>
                    </a:rPr>
                    <a:t>FedAdam</a:t>
                  </a:r>
                  <a:r>
                    <a:rPr lang="zh-CN" altLang="en-US" sz="1200" dirty="0">
                      <a:sym typeface="+mn-ea"/>
                    </a:rPr>
                    <a:t> 自适应优化</a:t>
                  </a:r>
                  <a:endParaRPr lang="en-US" altLang="zh-CN" sz="1200" dirty="0">
                    <a:sym typeface="+mn-ea"/>
                  </a:endParaRPr>
                </a:p>
                <a:p>
                  <a:pPr algn="ctr"/>
                  <a:r>
                    <a:rPr lang="zh-CN" altLang="en-US" sz="1200" dirty="0">
                      <a:sym typeface="+mn-ea"/>
                    </a:rPr>
                    <a:t>策略</a:t>
                  </a:r>
                  <a:endParaRPr lang="en-US" altLang="zh-CN" sz="1200" dirty="0"/>
                </a:p>
              </p:txBody>
            </p:sp>
          </p:grpSp>
          <p:cxnSp>
            <p:nvCxnSpPr>
              <p:cNvPr id="21" name="直线连接符 15">
                <a:extLst>
                  <a:ext uri="{FF2B5EF4-FFF2-40B4-BE49-F238E27FC236}">
                    <a16:creationId xmlns:a16="http://schemas.microsoft.com/office/drawing/2014/main" id="{B44DE304-0AD2-4444-BD63-F6436703818C}"/>
                  </a:ext>
                </a:extLst>
              </p:cNvPr>
              <p:cNvCxnSpPr/>
              <p:nvPr>
                <p:custDataLst>
                  <p:tags r:id="rId26"/>
                </p:custDataLst>
              </p:nvPr>
            </p:nvCxnSpPr>
            <p:spPr>
              <a:xfrm>
                <a:off x="1132229" y="4936092"/>
                <a:ext cx="0" cy="934453"/>
              </a:xfrm>
              <a:prstGeom prst="line">
                <a:avLst/>
              </a:prstGeom>
              <a:ln w="25400">
                <a:gradFill flip="none" rotWithShape="1">
                  <a:gsLst>
                    <a:gs pos="0">
                      <a:srgbClr val="00679C"/>
                    </a:gs>
                    <a:gs pos="100000">
                      <a:srgbClr val="2660AD"/>
                    </a:gs>
                  </a:gsLst>
                  <a:lin ang="5400000" scaled="1"/>
                  <a:tileRect/>
                </a:gradFill>
              </a:ln>
            </p:spPr>
            <p:style>
              <a:lnRef idx="1">
                <a:schemeClr val="accent1"/>
              </a:lnRef>
              <a:fillRef idx="0">
                <a:schemeClr val="accent1"/>
              </a:fillRef>
              <a:effectRef idx="0">
                <a:schemeClr val="accent1"/>
              </a:effectRef>
              <a:fontRef idx="minor">
                <a:schemeClr val="tx1"/>
              </a:fontRef>
            </p:style>
          </p:cxnSp>
        </p:grpSp>
        <p:grpSp>
          <p:nvGrpSpPr>
            <p:cNvPr id="24" name="组合 23">
              <a:extLst>
                <a:ext uri="{FF2B5EF4-FFF2-40B4-BE49-F238E27FC236}">
                  <a16:creationId xmlns:a16="http://schemas.microsoft.com/office/drawing/2014/main" id="{CE2BEEDE-F987-B042-9DC4-00CED20B4CB9}"/>
                </a:ext>
              </a:extLst>
            </p:cNvPr>
            <p:cNvGrpSpPr/>
            <p:nvPr/>
          </p:nvGrpSpPr>
          <p:grpSpPr>
            <a:xfrm>
              <a:off x="9372971" y="1734622"/>
              <a:ext cx="3486447" cy="1763280"/>
              <a:chOff x="2365143" y="5471468"/>
              <a:chExt cx="3486447" cy="1763280"/>
            </a:xfrm>
            <a:effectLst/>
          </p:grpSpPr>
          <p:grpSp>
            <p:nvGrpSpPr>
              <p:cNvPr id="25" name="组合 24">
                <a:extLst>
                  <a:ext uri="{FF2B5EF4-FFF2-40B4-BE49-F238E27FC236}">
                    <a16:creationId xmlns:a16="http://schemas.microsoft.com/office/drawing/2014/main" id="{323541C8-914E-9946-B490-9E7BB0510351}"/>
                  </a:ext>
                </a:extLst>
              </p:cNvPr>
              <p:cNvGrpSpPr/>
              <p:nvPr/>
            </p:nvGrpSpPr>
            <p:grpSpPr>
              <a:xfrm>
                <a:off x="2559682" y="5471468"/>
                <a:ext cx="3291908" cy="1350888"/>
                <a:chOff x="7615032" y="2649451"/>
                <a:chExt cx="4654370" cy="2334611"/>
              </a:xfrm>
            </p:grpSpPr>
            <p:sp>
              <p:nvSpPr>
                <p:cNvPr id="27" name="文本框 26">
                  <a:extLst>
                    <a:ext uri="{FF2B5EF4-FFF2-40B4-BE49-F238E27FC236}">
                      <a16:creationId xmlns:a16="http://schemas.microsoft.com/office/drawing/2014/main" id="{98339DA5-8AB4-C745-8AE5-2443946073CF}"/>
                    </a:ext>
                  </a:extLst>
                </p:cNvPr>
                <p:cNvSpPr txBox="1"/>
                <p:nvPr>
                  <p:custDataLst>
                    <p:tags r:id="rId24"/>
                  </p:custDataLst>
                </p:nvPr>
              </p:nvSpPr>
              <p:spPr>
                <a:xfrm>
                  <a:off x="8644795" y="2649451"/>
                  <a:ext cx="2501414" cy="797849"/>
                </a:xfrm>
                <a:prstGeom prst="rect">
                  <a:avLst/>
                </a:prstGeom>
                <a:noFill/>
              </p:spPr>
              <p:txBody>
                <a:bodyPr wrap="square" rtlCol="0">
                  <a:noAutofit/>
                </a:bodyPr>
                <a:lstStyle/>
                <a:p>
                  <a:pPr algn="ctr"/>
                  <a:r>
                    <a:rPr lang="en-US" altLang="zh-CN" sz="1600" dirty="0">
                      <a:solidFill>
                        <a:srgbClr val="2660AD"/>
                      </a:solidFill>
                    </a:rPr>
                    <a:t>2021</a:t>
                  </a:r>
                </a:p>
              </p:txBody>
            </p:sp>
            <p:sp>
              <p:nvSpPr>
                <p:cNvPr id="28" name="文本框 27">
                  <a:extLst>
                    <a:ext uri="{FF2B5EF4-FFF2-40B4-BE49-F238E27FC236}">
                      <a16:creationId xmlns:a16="http://schemas.microsoft.com/office/drawing/2014/main" id="{DA4E4C9F-F66A-AB42-A19C-6C78DE01AB2B}"/>
                    </a:ext>
                  </a:extLst>
                </p:cNvPr>
                <p:cNvSpPr txBox="1"/>
                <p:nvPr>
                  <p:custDataLst>
                    <p:tags r:id="rId25"/>
                  </p:custDataLst>
                </p:nvPr>
              </p:nvSpPr>
              <p:spPr>
                <a:xfrm>
                  <a:off x="7615032" y="3867068"/>
                  <a:ext cx="4654370" cy="1116994"/>
                </a:xfrm>
                <a:prstGeom prst="rect">
                  <a:avLst/>
                </a:prstGeom>
                <a:noFill/>
              </p:spPr>
              <p:txBody>
                <a:bodyPr wrap="square" rtlCol="0">
                  <a:noAutofit/>
                </a:bodyPr>
                <a:lstStyle/>
                <a:p>
                  <a:pPr algn="ctr"/>
                  <a:r>
                    <a:rPr lang="en" altLang="zh-CN" sz="1200" dirty="0" err="1">
                      <a:sym typeface="+mn-ea"/>
                    </a:rPr>
                    <a:t>FedBN</a:t>
                  </a:r>
                  <a:r>
                    <a:rPr lang="zh-CN" altLang="en-US" sz="1200" dirty="0">
                      <a:sym typeface="+mn-ea"/>
                    </a:rPr>
                    <a:t> 保留</a:t>
                  </a:r>
                  <a:r>
                    <a:rPr lang="en" altLang="zh-CN" sz="1200" dirty="0">
                      <a:sym typeface="+mn-ea"/>
                    </a:rPr>
                    <a:t>BN</a:t>
                  </a:r>
                  <a:r>
                    <a:rPr lang="zh-CN" altLang="en-US" sz="1200" dirty="0">
                      <a:sym typeface="+mn-ea"/>
                    </a:rPr>
                    <a:t>层</a:t>
                  </a:r>
                  <a:endParaRPr lang="en-US" altLang="zh-CN" sz="1200" dirty="0">
                    <a:sym typeface="+mn-ea"/>
                  </a:endParaRPr>
                </a:p>
                <a:p>
                  <a:r>
                    <a:rPr lang="zh-CN" altLang="en-US" sz="1200" dirty="0">
                      <a:sym typeface="+mn-ea"/>
                    </a:rPr>
                    <a:t>以归一化本地数据分布</a:t>
                  </a:r>
                  <a:endParaRPr lang="en-US" altLang="zh-CN" sz="1200" dirty="0"/>
                </a:p>
              </p:txBody>
            </p:sp>
          </p:grpSp>
          <p:cxnSp>
            <p:nvCxnSpPr>
              <p:cNvPr id="26" name="直线连接符 15">
                <a:extLst>
                  <a:ext uri="{FF2B5EF4-FFF2-40B4-BE49-F238E27FC236}">
                    <a16:creationId xmlns:a16="http://schemas.microsoft.com/office/drawing/2014/main" id="{BCBC7400-1C10-8741-9B2C-A81690F925D2}"/>
                  </a:ext>
                </a:extLst>
              </p:cNvPr>
              <p:cNvCxnSpPr/>
              <p:nvPr>
                <p:custDataLst>
                  <p:tags r:id="rId23"/>
                </p:custDataLst>
              </p:nvPr>
            </p:nvCxnSpPr>
            <p:spPr>
              <a:xfrm flipV="1">
                <a:off x="2365143" y="6300296"/>
                <a:ext cx="0" cy="934452"/>
              </a:xfrm>
              <a:prstGeom prst="line">
                <a:avLst/>
              </a:prstGeom>
              <a:ln w="25400">
                <a:gradFill flip="none" rotWithShape="1">
                  <a:gsLst>
                    <a:gs pos="0">
                      <a:srgbClr val="00679C"/>
                    </a:gs>
                    <a:gs pos="100000">
                      <a:srgbClr val="2660AD"/>
                    </a:gs>
                  </a:gsLst>
                  <a:lin ang="5400000" scaled="1"/>
                  <a:tileRect/>
                </a:gradFill>
              </a:ln>
            </p:spPr>
            <p:style>
              <a:lnRef idx="1">
                <a:schemeClr val="accent1"/>
              </a:lnRef>
              <a:fillRef idx="0">
                <a:schemeClr val="accent1"/>
              </a:fillRef>
              <a:effectRef idx="0">
                <a:schemeClr val="accent1"/>
              </a:effectRef>
              <a:fontRef idx="minor">
                <a:schemeClr val="tx1"/>
              </a:fontRef>
            </p:style>
          </p:cxnSp>
        </p:grpSp>
      </p:grpSp>
      <p:grpSp>
        <p:nvGrpSpPr>
          <p:cNvPr id="38" name="组合 37">
            <a:extLst>
              <a:ext uri="{FF2B5EF4-FFF2-40B4-BE49-F238E27FC236}">
                <a16:creationId xmlns:a16="http://schemas.microsoft.com/office/drawing/2014/main" id="{7F2CCF5F-BCEE-0A44-BDA4-EFEAAB6BAE22}"/>
              </a:ext>
            </a:extLst>
          </p:cNvPr>
          <p:cNvGrpSpPr/>
          <p:nvPr/>
        </p:nvGrpSpPr>
        <p:grpSpPr>
          <a:xfrm>
            <a:off x="1045775" y="2346911"/>
            <a:ext cx="1606389" cy="826572"/>
            <a:chOff x="3706460" y="4102662"/>
            <a:chExt cx="2389539" cy="940826"/>
          </a:xfrm>
          <a:blipFill>
            <a:blip r:embed="rId37"/>
            <a:tile tx="0" ty="0" sx="100000" sy="100000" flip="none" algn="tl"/>
          </a:blipFill>
        </p:grpSpPr>
        <p:sp>
          <p:nvSpPr>
            <p:cNvPr id="39" name="圆角矩形 38">
              <a:extLst>
                <a:ext uri="{FF2B5EF4-FFF2-40B4-BE49-F238E27FC236}">
                  <a16:creationId xmlns:a16="http://schemas.microsoft.com/office/drawing/2014/main" id="{4341847D-CC78-714B-9198-5A1387A4C35A}"/>
                </a:ext>
              </a:extLst>
            </p:cNvPr>
            <p:cNvSpPr/>
            <p:nvPr/>
          </p:nvSpPr>
          <p:spPr>
            <a:xfrm>
              <a:off x="3706460" y="4102662"/>
              <a:ext cx="2389539" cy="940826"/>
            </a:xfrm>
            <a:prstGeom prst="roundRect">
              <a:avLst/>
            </a:prstGeom>
            <a:grp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p>
          </p:txBody>
        </p:sp>
        <p:sp>
          <p:nvSpPr>
            <p:cNvPr id="40" name="文本框 39">
              <a:extLst>
                <a:ext uri="{FF2B5EF4-FFF2-40B4-BE49-F238E27FC236}">
                  <a16:creationId xmlns:a16="http://schemas.microsoft.com/office/drawing/2014/main" id="{8C157DD4-6F8B-334D-921F-A177F8A52E1C}"/>
                </a:ext>
              </a:extLst>
            </p:cNvPr>
            <p:cNvSpPr txBox="1"/>
            <p:nvPr/>
          </p:nvSpPr>
          <p:spPr>
            <a:xfrm>
              <a:off x="3778253" y="4366144"/>
              <a:ext cx="2236510" cy="400110"/>
            </a:xfrm>
            <a:prstGeom prst="rect">
              <a:avLst/>
            </a:prstGeom>
            <a:grpFill/>
          </p:spPr>
          <p:txBody>
            <a:bodyPr wrap="square" rtlCol="0">
              <a:spAutoFit/>
            </a:bodyPr>
            <a:lstStyle/>
            <a:p>
              <a:pPr algn="ctr"/>
              <a:r>
                <a:rPr lang="zh-CN" altLang="en-US" b="1" kern="1200" dirty="0">
                  <a:solidFill>
                    <a:schemeClr val="tx1"/>
                  </a:solidFill>
                  <a:latin typeface="+mn-ea"/>
                  <a:ea typeface="+mn-ea"/>
                  <a:cs typeface="+mn-cs"/>
                </a:rPr>
                <a:t>数据异质性</a:t>
              </a:r>
            </a:p>
          </p:txBody>
        </p:sp>
      </p:grpSp>
      <p:sp>
        <p:nvSpPr>
          <p:cNvPr id="41" name="文本框 40">
            <a:extLst>
              <a:ext uri="{FF2B5EF4-FFF2-40B4-BE49-F238E27FC236}">
                <a16:creationId xmlns:a16="http://schemas.microsoft.com/office/drawing/2014/main" id="{71818186-BA1F-A043-9670-4973A8755D19}"/>
              </a:ext>
            </a:extLst>
          </p:cNvPr>
          <p:cNvSpPr txBox="1"/>
          <p:nvPr/>
        </p:nvSpPr>
        <p:spPr>
          <a:xfrm>
            <a:off x="1110615" y="406400"/>
            <a:ext cx="3767455" cy="583565"/>
          </a:xfrm>
          <a:prstGeom prst="rect">
            <a:avLst/>
          </a:prstGeom>
          <a:noFill/>
        </p:spPr>
        <p:txBody>
          <a:bodyPr wrap="square" rtlCol="0">
            <a:spAutoFit/>
          </a:bodyPr>
          <a:lstStyle/>
          <a:p>
            <a:r>
              <a:rPr lang="zh-CN" altLang="en-US" sz="3200" dirty="0">
                <a:effectLst>
                  <a:outerShdw blurRad="38100" dist="19050" dir="2700000" algn="tl" rotWithShape="0">
                    <a:schemeClr val="dk1">
                      <a:alpha val="40000"/>
                    </a:schemeClr>
                  </a:outerShdw>
                </a:effectLst>
                <a:sym typeface="+mn-ea"/>
              </a:rPr>
              <a:t>国内外研究现状</a:t>
            </a:r>
            <a:endParaRPr lang="zh-CN" altLang="en-US" sz="3200" dirty="0">
              <a:solidFill>
                <a:schemeClr val="tx1"/>
              </a:solidFill>
              <a:effectLst>
                <a:outerShdw blurRad="38100" dist="19050" dir="2700000" algn="tl" rotWithShape="0">
                  <a:schemeClr val="dk1">
                    <a:alpha val="40000"/>
                  </a:schemeClr>
                </a:outerShdw>
              </a:effectLst>
            </a:endParaRPr>
          </a:p>
        </p:txBody>
      </p:sp>
      <p:grpSp>
        <p:nvGrpSpPr>
          <p:cNvPr id="43" name="组合 42">
            <a:extLst>
              <a:ext uri="{FF2B5EF4-FFF2-40B4-BE49-F238E27FC236}">
                <a16:creationId xmlns:a16="http://schemas.microsoft.com/office/drawing/2014/main" id="{43FAAB06-0CBA-5A4A-91AC-0AC248832BF5}"/>
              </a:ext>
            </a:extLst>
          </p:cNvPr>
          <p:cNvGrpSpPr/>
          <p:nvPr/>
        </p:nvGrpSpPr>
        <p:grpSpPr>
          <a:xfrm>
            <a:off x="1047837" y="4530429"/>
            <a:ext cx="1606389" cy="826572"/>
            <a:chOff x="3706460" y="4102662"/>
            <a:chExt cx="2389539" cy="940826"/>
          </a:xfrm>
          <a:blipFill>
            <a:blip r:embed="rId37"/>
            <a:tile tx="0" ty="0" sx="100000" sy="100000" flip="none" algn="tl"/>
          </a:blipFill>
        </p:grpSpPr>
        <p:sp>
          <p:nvSpPr>
            <p:cNvPr id="44" name="圆角矩形 43">
              <a:extLst>
                <a:ext uri="{FF2B5EF4-FFF2-40B4-BE49-F238E27FC236}">
                  <a16:creationId xmlns:a16="http://schemas.microsoft.com/office/drawing/2014/main" id="{30D065E1-B650-F94D-ACA8-125364E5054E}"/>
                </a:ext>
              </a:extLst>
            </p:cNvPr>
            <p:cNvSpPr/>
            <p:nvPr/>
          </p:nvSpPr>
          <p:spPr>
            <a:xfrm>
              <a:off x="3706460" y="4102662"/>
              <a:ext cx="2389539" cy="940826"/>
            </a:xfrm>
            <a:prstGeom prst="roundRect">
              <a:avLst/>
            </a:prstGeom>
            <a:grp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p>
          </p:txBody>
        </p:sp>
        <p:sp>
          <p:nvSpPr>
            <p:cNvPr id="45" name="文本框 44">
              <a:extLst>
                <a:ext uri="{FF2B5EF4-FFF2-40B4-BE49-F238E27FC236}">
                  <a16:creationId xmlns:a16="http://schemas.microsoft.com/office/drawing/2014/main" id="{322D3D4A-1524-6142-BB81-A0E2A94C60AE}"/>
                </a:ext>
              </a:extLst>
            </p:cNvPr>
            <p:cNvSpPr txBox="1"/>
            <p:nvPr/>
          </p:nvSpPr>
          <p:spPr>
            <a:xfrm>
              <a:off x="3778252" y="4366144"/>
              <a:ext cx="2236510" cy="420383"/>
            </a:xfrm>
            <a:prstGeom prst="rect">
              <a:avLst/>
            </a:prstGeom>
            <a:grpFill/>
          </p:spPr>
          <p:txBody>
            <a:bodyPr wrap="square" rtlCol="0">
              <a:spAutoFit/>
            </a:bodyPr>
            <a:lstStyle/>
            <a:p>
              <a:pPr algn="ctr"/>
              <a:r>
                <a:rPr lang="zh-CN" altLang="en-US" b="1" kern="1200" dirty="0">
                  <a:solidFill>
                    <a:schemeClr val="tx1"/>
                  </a:solidFill>
                  <a:latin typeface="+mn-ea"/>
                  <a:ea typeface="+mn-ea"/>
                  <a:cs typeface="+mn-cs"/>
                </a:rPr>
                <a:t>类不平衡</a:t>
              </a:r>
            </a:p>
          </p:txBody>
        </p:sp>
      </p:grpSp>
      <p:grpSp>
        <p:nvGrpSpPr>
          <p:cNvPr id="46" name="组合 45">
            <a:extLst>
              <a:ext uri="{FF2B5EF4-FFF2-40B4-BE49-F238E27FC236}">
                <a16:creationId xmlns:a16="http://schemas.microsoft.com/office/drawing/2014/main" id="{3CD98DCA-3AE4-554E-B20C-CFF4BDB7A332}"/>
              </a:ext>
            </a:extLst>
          </p:cNvPr>
          <p:cNvGrpSpPr/>
          <p:nvPr/>
        </p:nvGrpSpPr>
        <p:grpSpPr>
          <a:xfrm>
            <a:off x="3553725" y="4212329"/>
            <a:ext cx="7662915" cy="2542428"/>
            <a:chOff x="69522" y="1609473"/>
            <a:chExt cx="13940590" cy="4625252"/>
          </a:xfrm>
        </p:grpSpPr>
        <p:sp>
          <p:nvSpPr>
            <p:cNvPr id="47" name="圆角矩形 2">
              <a:extLst>
                <a:ext uri="{FF2B5EF4-FFF2-40B4-BE49-F238E27FC236}">
                  <a16:creationId xmlns:a16="http://schemas.microsoft.com/office/drawing/2014/main" id="{2F406DCC-7CDA-3249-9634-F182DDFB200D}"/>
                </a:ext>
              </a:extLst>
            </p:cNvPr>
            <p:cNvSpPr/>
            <p:nvPr>
              <p:custDataLst>
                <p:tags r:id="rId1"/>
              </p:custDataLst>
            </p:nvPr>
          </p:nvSpPr>
          <p:spPr>
            <a:xfrm>
              <a:off x="9453675" y="1609473"/>
              <a:ext cx="3405742" cy="1791382"/>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200"/>
            </a:p>
          </p:txBody>
        </p:sp>
        <p:sp>
          <p:nvSpPr>
            <p:cNvPr id="48" name="圆角矩形 2">
              <a:extLst>
                <a:ext uri="{FF2B5EF4-FFF2-40B4-BE49-F238E27FC236}">
                  <a16:creationId xmlns:a16="http://schemas.microsoft.com/office/drawing/2014/main" id="{B9F2D8FA-89B1-DB49-81FB-86CBF8881C9A}"/>
                </a:ext>
              </a:extLst>
            </p:cNvPr>
            <p:cNvSpPr/>
            <p:nvPr>
              <p:custDataLst>
                <p:tags r:id="rId2"/>
              </p:custDataLst>
            </p:nvPr>
          </p:nvSpPr>
          <p:spPr>
            <a:xfrm>
              <a:off x="6395522" y="3430370"/>
              <a:ext cx="1773555" cy="2125979"/>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200"/>
            </a:p>
          </p:txBody>
        </p:sp>
        <p:sp>
          <p:nvSpPr>
            <p:cNvPr id="49" name="圆角矩形 2">
              <a:extLst>
                <a:ext uri="{FF2B5EF4-FFF2-40B4-BE49-F238E27FC236}">
                  <a16:creationId xmlns:a16="http://schemas.microsoft.com/office/drawing/2014/main" id="{18AE9D18-C912-1A43-8B96-6A7002C677C7}"/>
                </a:ext>
              </a:extLst>
            </p:cNvPr>
            <p:cNvSpPr/>
            <p:nvPr>
              <p:custDataLst>
                <p:tags r:id="rId3"/>
              </p:custDataLst>
            </p:nvPr>
          </p:nvSpPr>
          <p:spPr>
            <a:xfrm>
              <a:off x="2875912" y="1939806"/>
              <a:ext cx="1893593" cy="2125979"/>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200"/>
            </a:p>
          </p:txBody>
        </p:sp>
        <p:sp>
          <p:nvSpPr>
            <p:cNvPr id="50" name="圆角矩形 2">
              <a:extLst>
                <a:ext uri="{FF2B5EF4-FFF2-40B4-BE49-F238E27FC236}">
                  <a16:creationId xmlns:a16="http://schemas.microsoft.com/office/drawing/2014/main" id="{32940749-C378-2A47-9DAC-C1FD9550BED4}"/>
                </a:ext>
              </a:extLst>
            </p:cNvPr>
            <p:cNvSpPr/>
            <p:nvPr>
              <p:custDataLst>
                <p:tags r:id="rId4"/>
              </p:custDataLst>
            </p:nvPr>
          </p:nvSpPr>
          <p:spPr>
            <a:xfrm>
              <a:off x="957249" y="4156672"/>
              <a:ext cx="1840724" cy="2078053"/>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200"/>
            </a:p>
          </p:txBody>
        </p:sp>
        <p:sp>
          <p:nvSpPr>
            <p:cNvPr id="51" name="任意形状 49">
              <a:extLst>
                <a:ext uri="{FF2B5EF4-FFF2-40B4-BE49-F238E27FC236}">
                  <a16:creationId xmlns:a16="http://schemas.microsoft.com/office/drawing/2014/main" id="{E798071E-06A9-074F-AB4E-1946C6C277BC}"/>
                </a:ext>
              </a:extLst>
            </p:cNvPr>
            <p:cNvSpPr/>
            <p:nvPr>
              <p:custDataLst>
                <p:tags r:id="rId5"/>
              </p:custDataLst>
            </p:nvPr>
          </p:nvSpPr>
          <p:spPr>
            <a:xfrm>
              <a:off x="69522" y="3211798"/>
              <a:ext cx="13940590" cy="1420601"/>
            </a:xfrm>
            <a:custGeom>
              <a:avLst/>
              <a:gdLst>
                <a:gd name="connsiteX0" fmla="*/ 0 w 13940590"/>
                <a:gd name="connsiteY0" fmla="*/ 2260525 h 2260525"/>
                <a:gd name="connsiteX1" fmla="*/ 1892969 w 13940590"/>
                <a:gd name="connsiteY1" fmla="*/ 1041325 h 2260525"/>
                <a:gd name="connsiteX2" fmla="*/ 3882190 w 13940590"/>
                <a:gd name="connsiteY2" fmla="*/ 1891557 h 2260525"/>
                <a:gd name="connsiteX3" fmla="*/ 6352674 w 13940590"/>
                <a:gd name="connsiteY3" fmla="*/ 383599 h 2260525"/>
                <a:gd name="connsiteX4" fmla="*/ 8534400 w 13940590"/>
                <a:gd name="connsiteY4" fmla="*/ 62757 h 2260525"/>
                <a:gd name="connsiteX5" fmla="*/ 11101137 w 13940590"/>
                <a:gd name="connsiteY5" fmla="*/ 1378210 h 2260525"/>
                <a:gd name="connsiteX6" fmla="*/ 13940590 w 13940590"/>
                <a:gd name="connsiteY6" fmla="*/ 479852 h 226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40590" h="2260525">
                  <a:moveTo>
                    <a:pt x="0" y="2260525"/>
                  </a:moveTo>
                  <a:cubicBezTo>
                    <a:pt x="622968" y="1681672"/>
                    <a:pt x="1245937" y="1102820"/>
                    <a:pt x="1892969" y="1041325"/>
                  </a:cubicBezTo>
                  <a:cubicBezTo>
                    <a:pt x="2540001" y="979830"/>
                    <a:pt x="3138906" y="2001178"/>
                    <a:pt x="3882190" y="1891557"/>
                  </a:cubicBezTo>
                  <a:cubicBezTo>
                    <a:pt x="4625474" y="1781936"/>
                    <a:pt x="5577306" y="688399"/>
                    <a:pt x="6352674" y="383599"/>
                  </a:cubicBezTo>
                  <a:cubicBezTo>
                    <a:pt x="7128042" y="78799"/>
                    <a:pt x="7742990" y="-103011"/>
                    <a:pt x="8534400" y="62757"/>
                  </a:cubicBezTo>
                  <a:cubicBezTo>
                    <a:pt x="9325810" y="228525"/>
                    <a:pt x="10200105" y="1308694"/>
                    <a:pt x="11101137" y="1378210"/>
                  </a:cubicBezTo>
                  <a:cubicBezTo>
                    <a:pt x="12002169" y="1447726"/>
                    <a:pt x="12971379" y="963789"/>
                    <a:pt x="13940590" y="479852"/>
                  </a:cubicBezTo>
                </a:path>
              </a:pathLst>
            </a:custGeom>
            <a:noFill/>
            <a:ln w="25400">
              <a:gradFill>
                <a:gsLst>
                  <a:gs pos="0">
                    <a:srgbClr val="2660AD"/>
                  </a:gs>
                  <a:gs pos="100000">
                    <a:srgbClr val="00679C"/>
                  </a:gs>
                </a:gsLst>
                <a:lin ang="5400000" scaled="1"/>
              </a:gradFill>
            </a:ln>
            <a:effectLst>
              <a:outerShdw blurRad="317500" dist="190500" dir="1800000" algn="ctr" rotWithShape="0">
                <a:srgbClr val="2660AD">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kumimoji="1" lang="zh-CN" altLang="en-US" sz="1200"/>
            </a:p>
          </p:txBody>
        </p:sp>
        <p:grpSp>
          <p:nvGrpSpPr>
            <p:cNvPr id="52" name="组合 51">
              <a:extLst>
                <a:ext uri="{FF2B5EF4-FFF2-40B4-BE49-F238E27FC236}">
                  <a16:creationId xmlns:a16="http://schemas.microsoft.com/office/drawing/2014/main" id="{DF884713-E11E-5645-94FA-42E78A8ED49B}"/>
                </a:ext>
              </a:extLst>
            </p:cNvPr>
            <p:cNvGrpSpPr/>
            <p:nvPr/>
          </p:nvGrpSpPr>
          <p:grpSpPr>
            <a:xfrm>
              <a:off x="878484" y="4158848"/>
              <a:ext cx="1883719" cy="1686560"/>
              <a:chOff x="680364" y="4795753"/>
              <a:chExt cx="1883719" cy="1686560"/>
            </a:xfrm>
          </p:grpSpPr>
          <p:grpSp>
            <p:nvGrpSpPr>
              <p:cNvPr id="72" name="组合 71">
                <a:extLst>
                  <a:ext uri="{FF2B5EF4-FFF2-40B4-BE49-F238E27FC236}">
                    <a16:creationId xmlns:a16="http://schemas.microsoft.com/office/drawing/2014/main" id="{6C0ED53B-1C80-FE41-82BC-BC751BBCE3E5}"/>
                  </a:ext>
                </a:extLst>
              </p:cNvPr>
              <p:cNvGrpSpPr/>
              <p:nvPr/>
            </p:nvGrpSpPr>
            <p:grpSpPr>
              <a:xfrm>
                <a:off x="779666" y="4988566"/>
                <a:ext cx="1784417" cy="1493747"/>
                <a:chOff x="5098297" y="1814896"/>
                <a:chExt cx="2522955" cy="2581500"/>
              </a:xfrm>
            </p:grpSpPr>
            <p:sp>
              <p:nvSpPr>
                <p:cNvPr id="74" name="文本框 73">
                  <a:extLst>
                    <a:ext uri="{FF2B5EF4-FFF2-40B4-BE49-F238E27FC236}">
                      <a16:creationId xmlns:a16="http://schemas.microsoft.com/office/drawing/2014/main" id="{79C3799A-8C3F-F046-A57E-C9D902C556A7}"/>
                    </a:ext>
                  </a:extLst>
                </p:cNvPr>
                <p:cNvSpPr txBox="1"/>
                <p:nvPr>
                  <p:custDataLst>
                    <p:tags r:id="rId16"/>
                  </p:custDataLst>
                </p:nvPr>
              </p:nvSpPr>
              <p:spPr>
                <a:xfrm>
                  <a:off x="5098297" y="1814896"/>
                  <a:ext cx="2501414" cy="797852"/>
                </a:xfrm>
                <a:prstGeom prst="rect">
                  <a:avLst/>
                </a:prstGeom>
                <a:noFill/>
              </p:spPr>
              <p:txBody>
                <a:bodyPr wrap="square" rtlCol="0">
                  <a:noAutofit/>
                </a:bodyPr>
                <a:lstStyle/>
                <a:p>
                  <a:pPr algn="ctr"/>
                  <a:r>
                    <a:rPr lang="en-US" altLang="zh-CN" sz="1600" dirty="0">
                      <a:solidFill>
                        <a:srgbClr val="2660AD"/>
                      </a:solidFill>
                    </a:rPr>
                    <a:t>2020</a:t>
                  </a:r>
                </a:p>
              </p:txBody>
            </p:sp>
            <p:sp>
              <p:nvSpPr>
                <p:cNvPr id="75" name="文本框 74">
                  <a:extLst>
                    <a:ext uri="{FF2B5EF4-FFF2-40B4-BE49-F238E27FC236}">
                      <a16:creationId xmlns:a16="http://schemas.microsoft.com/office/drawing/2014/main" id="{A6A49B9B-045A-8D43-A700-ABFC1E298D81}"/>
                    </a:ext>
                  </a:extLst>
                </p:cNvPr>
                <p:cNvSpPr txBox="1"/>
                <p:nvPr>
                  <p:custDataLst>
                    <p:tags r:id="rId17"/>
                  </p:custDataLst>
                </p:nvPr>
              </p:nvSpPr>
              <p:spPr>
                <a:xfrm>
                  <a:off x="5119836" y="3279404"/>
                  <a:ext cx="2501416" cy="1116992"/>
                </a:xfrm>
                <a:prstGeom prst="rect">
                  <a:avLst/>
                </a:prstGeom>
                <a:noFill/>
              </p:spPr>
              <p:txBody>
                <a:bodyPr wrap="square" rtlCol="0">
                  <a:noAutofit/>
                </a:bodyPr>
                <a:lstStyle/>
                <a:p>
                  <a:pPr algn="ctr"/>
                  <a:r>
                    <a:rPr kumimoji="1" lang="en-US" altLang="zh-CN" sz="1200" dirty="0">
                      <a:latin typeface="Microsoft YaHei" panose="020B0503020204020204" pitchFamily="34" charset="-122"/>
                      <a:ea typeface="Microsoft YaHei" panose="020B0503020204020204" pitchFamily="34" charset="-122"/>
                    </a:rPr>
                    <a:t>Focal</a:t>
                  </a:r>
                  <a:r>
                    <a:rPr kumimoji="1" lang="zh-CN" altLang="en-US" sz="1200" dirty="0">
                      <a:latin typeface="Microsoft YaHei" panose="020B0503020204020204" pitchFamily="34" charset="-122"/>
                      <a:ea typeface="Microsoft YaHei" panose="020B0503020204020204" pitchFamily="34" charset="-122"/>
                    </a:rPr>
                    <a:t> </a:t>
                  </a:r>
                  <a:r>
                    <a:rPr kumimoji="1" lang="en-US" altLang="zh-CN" sz="1200" dirty="0">
                      <a:latin typeface="Microsoft YaHei" panose="020B0503020204020204" pitchFamily="34" charset="-122"/>
                      <a:ea typeface="Microsoft YaHei" panose="020B0503020204020204" pitchFamily="34" charset="-122"/>
                    </a:rPr>
                    <a:t>Loss</a:t>
                  </a:r>
                </a:p>
              </p:txBody>
            </p:sp>
          </p:grpSp>
          <p:cxnSp>
            <p:nvCxnSpPr>
              <p:cNvPr id="73" name="直线连接符 72">
                <a:extLst>
                  <a:ext uri="{FF2B5EF4-FFF2-40B4-BE49-F238E27FC236}">
                    <a16:creationId xmlns:a16="http://schemas.microsoft.com/office/drawing/2014/main" id="{FBA7EDCD-CB8F-3D49-A375-3001CDC80229}"/>
                  </a:ext>
                </a:extLst>
              </p:cNvPr>
              <p:cNvCxnSpPr/>
              <p:nvPr>
                <p:custDataLst>
                  <p:tags r:id="rId15"/>
                </p:custDataLst>
              </p:nvPr>
            </p:nvCxnSpPr>
            <p:spPr>
              <a:xfrm>
                <a:off x="680364" y="4795753"/>
                <a:ext cx="0" cy="934455"/>
              </a:xfrm>
              <a:prstGeom prst="line">
                <a:avLst/>
              </a:prstGeom>
              <a:ln w="25400">
                <a:gradFill flip="none" rotWithShape="1">
                  <a:gsLst>
                    <a:gs pos="0">
                      <a:srgbClr val="00679C"/>
                    </a:gs>
                    <a:gs pos="100000">
                      <a:srgbClr val="2660AD"/>
                    </a:gs>
                  </a:gsLst>
                  <a:lin ang="5400000" scaled="1"/>
                  <a:tileRect/>
                </a:gradFill>
              </a:ln>
            </p:spPr>
            <p:style>
              <a:lnRef idx="1">
                <a:schemeClr val="accent1"/>
              </a:lnRef>
              <a:fillRef idx="0">
                <a:schemeClr val="accent1"/>
              </a:fillRef>
              <a:effectRef idx="0">
                <a:schemeClr val="accent1"/>
              </a:effectRef>
              <a:fontRef idx="minor">
                <a:schemeClr val="tx1"/>
              </a:fontRef>
            </p:style>
          </p:cxnSp>
        </p:grpSp>
        <p:grpSp>
          <p:nvGrpSpPr>
            <p:cNvPr id="53" name="组合 52">
              <a:extLst>
                <a:ext uri="{FF2B5EF4-FFF2-40B4-BE49-F238E27FC236}">
                  <a16:creationId xmlns:a16="http://schemas.microsoft.com/office/drawing/2014/main" id="{8EFE7B7A-105E-9A40-8F0B-C33AA0995BFA}"/>
                </a:ext>
              </a:extLst>
            </p:cNvPr>
            <p:cNvGrpSpPr/>
            <p:nvPr/>
          </p:nvGrpSpPr>
          <p:grpSpPr>
            <a:xfrm>
              <a:off x="2797975" y="2102374"/>
              <a:ext cx="1900689" cy="1977127"/>
              <a:chOff x="665018" y="4437941"/>
              <a:chExt cx="1900689" cy="1977127"/>
            </a:xfrm>
          </p:grpSpPr>
          <p:grpSp>
            <p:nvGrpSpPr>
              <p:cNvPr id="68" name="组合 67">
                <a:extLst>
                  <a:ext uri="{FF2B5EF4-FFF2-40B4-BE49-F238E27FC236}">
                    <a16:creationId xmlns:a16="http://schemas.microsoft.com/office/drawing/2014/main" id="{335D5111-8485-5F4A-AC34-63CDFB833DE8}"/>
                  </a:ext>
                </a:extLst>
              </p:cNvPr>
              <p:cNvGrpSpPr/>
              <p:nvPr/>
            </p:nvGrpSpPr>
            <p:grpSpPr>
              <a:xfrm>
                <a:off x="753790" y="4437941"/>
                <a:ext cx="1811917" cy="1539457"/>
                <a:chOff x="5061711" y="863299"/>
                <a:chExt cx="2561837" cy="2660497"/>
              </a:xfrm>
            </p:grpSpPr>
            <p:sp>
              <p:nvSpPr>
                <p:cNvPr id="70" name="文本框 69">
                  <a:extLst>
                    <a:ext uri="{FF2B5EF4-FFF2-40B4-BE49-F238E27FC236}">
                      <a16:creationId xmlns:a16="http://schemas.microsoft.com/office/drawing/2014/main" id="{25CAAE4B-8C96-5247-9DCC-1F25782D8E24}"/>
                    </a:ext>
                  </a:extLst>
                </p:cNvPr>
                <p:cNvSpPr txBox="1"/>
                <p:nvPr>
                  <p:custDataLst>
                    <p:tags r:id="rId13"/>
                  </p:custDataLst>
                </p:nvPr>
              </p:nvSpPr>
              <p:spPr>
                <a:xfrm>
                  <a:off x="5061711" y="863299"/>
                  <a:ext cx="2501416" cy="795623"/>
                </a:xfrm>
                <a:prstGeom prst="rect">
                  <a:avLst/>
                </a:prstGeom>
                <a:noFill/>
              </p:spPr>
              <p:txBody>
                <a:bodyPr wrap="square" rtlCol="0">
                  <a:noAutofit/>
                </a:bodyPr>
                <a:lstStyle/>
                <a:p>
                  <a:pPr algn="ctr"/>
                  <a:r>
                    <a:rPr lang="en-US" altLang="zh-CN" sz="1600" dirty="0">
                      <a:solidFill>
                        <a:srgbClr val="2660AD"/>
                      </a:solidFill>
                    </a:rPr>
                    <a:t>2021</a:t>
                  </a:r>
                </a:p>
              </p:txBody>
            </p:sp>
            <p:sp>
              <p:nvSpPr>
                <p:cNvPr id="71" name="文本框 70">
                  <a:extLst>
                    <a:ext uri="{FF2B5EF4-FFF2-40B4-BE49-F238E27FC236}">
                      <a16:creationId xmlns:a16="http://schemas.microsoft.com/office/drawing/2014/main" id="{73ACBC8E-7D38-6848-A4EF-3ED9FF3397F3}"/>
                    </a:ext>
                  </a:extLst>
                </p:cNvPr>
                <p:cNvSpPr txBox="1"/>
                <p:nvPr>
                  <p:custDataLst>
                    <p:tags r:id="rId14"/>
                  </p:custDataLst>
                </p:nvPr>
              </p:nvSpPr>
              <p:spPr>
                <a:xfrm>
                  <a:off x="5122134" y="2406803"/>
                  <a:ext cx="2501414" cy="1116993"/>
                </a:xfrm>
                <a:prstGeom prst="rect">
                  <a:avLst/>
                </a:prstGeom>
                <a:noFill/>
              </p:spPr>
              <p:txBody>
                <a:bodyPr wrap="square" rtlCol="0">
                  <a:noAutofit/>
                </a:bodyPr>
                <a:lstStyle/>
                <a:p>
                  <a:pPr algn="ctr"/>
                  <a:r>
                    <a:rPr lang="en-US" altLang="zh-CN" sz="1200" dirty="0"/>
                    <a:t>Ratio</a:t>
                  </a:r>
                  <a:r>
                    <a:rPr lang="zh-CN" altLang="en-US" sz="1200" dirty="0"/>
                    <a:t> </a:t>
                  </a:r>
                  <a:r>
                    <a:rPr lang="en-US" altLang="zh-CN" sz="1200" dirty="0"/>
                    <a:t>Loss</a:t>
                  </a:r>
                </a:p>
              </p:txBody>
            </p:sp>
          </p:grpSp>
          <p:cxnSp>
            <p:nvCxnSpPr>
              <p:cNvPr id="69" name="直线连接符 68">
                <a:extLst>
                  <a:ext uri="{FF2B5EF4-FFF2-40B4-BE49-F238E27FC236}">
                    <a16:creationId xmlns:a16="http://schemas.microsoft.com/office/drawing/2014/main" id="{13CC7F88-CA76-E742-9AAE-86FE1F7B6CFD}"/>
                  </a:ext>
                </a:extLst>
              </p:cNvPr>
              <p:cNvCxnSpPr/>
              <p:nvPr>
                <p:custDataLst>
                  <p:tags r:id="rId12"/>
                </p:custDataLst>
              </p:nvPr>
            </p:nvCxnSpPr>
            <p:spPr>
              <a:xfrm flipV="1">
                <a:off x="665018" y="5480615"/>
                <a:ext cx="0" cy="934453"/>
              </a:xfrm>
              <a:prstGeom prst="line">
                <a:avLst/>
              </a:prstGeom>
              <a:ln w="25400">
                <a:gradFill flip="none" rotWithShape="1">
                  <a:gsLst>
                    <a:gs pos="0">
                      <a:srgbClr val="00679C"/>
                    </a:gs>
                    <a:gs pos="100000">
                      <a:srgbClr val="2660AD"/>
                    </a:gs>
                  </a:gsLst>
                  <a:lin ang="5400000" scaled="1"/>
                  <a:tileRect/>
                </a:gradFill>
              </a:ln>
            </p:spPr>
            <p:style>
              <a:lnRef idx="1">
                <a:schemeClr val="accent1"/>
              </a:lnRef>
              <a:fillRef idx="0">
                <a:schemeClr val="accent1"/>
              </a:fillRef>
              <a:effectRef idx="0">
                <a:schemeClr val="accent1"/>
              </a:effectRef>
              <a:fontRef idx="minor">
                <a:schemeClr val="tx1"/>
              </a:fontRef>
            </p:style>
          </p:cxnSp>
        </p:grpSp>
        <p:grpSp>
          <p:nvGrpSpPr>
            <p:cNvPr id="54" name="组合 53">
              <a:extLst>
                <a:ext uri="{FF2B5EF4-FFF2-40B4-BE49-F238E27FC236}">
                  <a16:creationId xmlns:a16="http://schemas.microsoft.com/office/drawing/2014/main" id="{F3271899-0725-DF4F-9FF2-350672ED0CFD}"/>
                </a:ext>
              </a:extLst>
            </p:cNvPr>
            <p:cNvGrpSpPr/>
            <p:nvPr/>
          </p:nvGrpSpPr>
          <p:grpSpPr>
            <a:xfrm>
              <a:off x="6311128" y="3485053"/>
              <a:ext cx="1910336" cy="1476759"/>
              <a:chOff x="1238137" y="4903555"/>
              <a:chExt cx="1910336" cy="1476759"/>
            </a:xfrm>
          </p:grpSpPr>
          <p:grpSp>
            <p:nvGrpSpPr>
              <p:cNvPr id="64" name="组合 63">
                <a:extLst>
                  <a:ext uri="{FF2B5EF4-FFF2-40B4-BE49-F238E27FC236}">
                    <a16:creationId xmlns:a16="http://schemas.microsoft.com/office/drawing/2014/main" id="{C63B7145-1323-EA4A-B053-142EEFFE924B}"/>
                  </a:ext>
                </a:extLst>
              </p:cNvPr>
              <p:cNvGrpSpPr/>
              <p:nvPr/>
            </p:nvGrpSpPr>
            <p:grpSpPr>
              <a:xfrm>
                <a:off x="1270142" y="5075706"/>
                <a:ext cx="1878331" cy="1304608"/>
                <a:chOff x="5791774" y="1965481"/>
                <a:chExt cx="2655738" cy="2254628"/>
              </a:xfrm>
            </p:grpSpPr>
            <p:sp>
              <p:nvSpPr>
                <p:cNvPr id="66" name="文本框 65">
                  <a:extLst>
                    <a:ext uri="{FF2B5EF4-FFF2-40B4-BE49-F238E27FC236}">
                      <a16:creationId xmlns:a16="http://schemas.microsoft.com/office/drawing/2014/main" id="{6C2413E7-72B2-DB44-9905-6A7F3FEF3696}"/>
                    </a:ext>
                  </a:extLst>
                </p:cNvPr>
                <p:cNvSpPr txBox="1"/>
                <p:nvPr>
                  <p:custDataLst>
                    <p:tags r:id="rId10"/>
                  </p:custDataLst>
                </p:nvPr>
              </p:nvSpPr>
              <p:spPr>
                <a:xfrm>
                  <a:off x="5931359" y="1965481"/>
                  <a:ext cx="2501414" cy="797852"/>
                </a:xfrm>
                <a:prstGeom prst="rect">
                  <a:avLst/>
                </a:prstGeom>
                <a:noFill/>
              </p:spPr>
              <p:txBody>
                <a:bodyPr wrap="square" rtlCol="0">
                  <a:noAutofit/>
                </a:bodyPr>
                <a:lstStyle/>
                <a:p>
                  <a:pPr algn="ctr"/>
                  <a:r>
                    <a:rPr lang="zh-CN" altLang="en-US" sz="1600" dirty="0">
                      <a:solidFill>
                        <a:schemeClr val="accent1">
                          <a:lumMod val="75000"/>
                        </a:schemeClr>
                      </a:solidFill>
                      <a:sym typeface="+mn-ea"/>
                    </a:rPr>
                    <a:t>20</a:t>
                  </a:r>
                  <a:r>
                    <a:rPr lang="en-US" altLang="zh-CN" sz="1600" dirty="0">
                      <a:solidFill>
                        <a:schemeClr val="accent1">
                          <a:lumMod val="75000"/>
                        </a:schemeClr>
                      </a:solidFill>
                      <a:sym typeface="+mn-ea"/>
                    </a:rPr>
                    <a:t>22</a:t>
                  </a:r>
                  <a:endParaRPr lang="zh-CN" altLang="en-US" sz="1600" dirty="0">
                    <a:solidFill>
                      <a:schemeClr val="accent1">
                        <a:lumMod val="75000"/>
                      </a:schemeClr>
                    </a:solidFill>
                    <a:sym typeface="+mn-ea"/>
                  </a:endParaRPr>
                </a:p>
              </p:txBody>
            </p:sp>
            <p:sp>
              <p:nvSpPr>
                <p:cNvPr id="67" name="文本框 66">
                  <a:extLst>
                    <a:ext uri="{FF2B5EF4-FFF2-40B4-BE49-F238E27FC236}">
                      <a16:creationId xmlns:a16="http://schemas.microsoft.com/office/drawing/2014/main" id="{032B787B-958A-BE47-8288-FEE28A537A37}"/>
                    </a:ext>
                  </a:extLst>
                </p:cNvPr>
                <p:cNvSpPr txBox="1"/>
                <p:nvPr>
                  <p:custDataLst>
                    <p:tags r:id="rId11"/>
                  </p:custDataLst>
                </p:nvPr>
              </p:nvSpPr>
              <p:spPr>
                <a:xfrm>
                  <a:off x="5791774" y="3103117"/>
                  <a:ext cx="2655738" cy="1116992"/>
                </a:xfrm>
                <a:prstGeom prst="rect">
                  <a:avLst/>
                </a:prstGeom>
                <a:noFill/>
              </p:spPr>
              <p:txBody>
                <a:bodyPr wrap="square" rtlCol="0">
                  <a:noAutofit/>
                </a:bodyPr>
                <a:lstStyle/>
                <a:p>
                  <a:pPr algn="ctr"/>
                  <a:r>
                    <a:rPr lang="en-US" altLang="zh-CN" sz="1200" dirty="0">
                      <a:sym typeface="+mn-ea"/>
                    </a:rPr>
                    <a:t>CLIMB</a:t>
                  </a:r>
                </a:p>
                <a:p>
                  <a:pPr algn="ctr"/>
                  <a:r>
                    <a:rPr lang="zh-CN" altLang="en-US" sz="1200" dirty="0">
                      <a:sym typeface="+mn-ea"/>
                    </a:rPr>
                    <a:t>元算法</a:t>
                  </a:r>
                  <a:endParaRPr lang="en-US" altLang="zh-CN" sz="1200" dirty="0"/>
                </a:p>
              </p:txBody>
            </p:sp>
          </p:grpSp>
          <p:cxnSp>
            <p:nvCxnSpPr>
              <p:cNvPr id="65" name="直线连接符 15">
                <a:extLst>
                  <a:ext uri="{FF2B5EF4-FFF2-40B4-BE49-F238E27FC236}">
                    <a16:creationId xmlns:a16="http://schemas.microsoft.com/office/drawing/2014/main" id="{3542B726-9FA7-FC4E-831B-16431BD37F37}"/>
                  </a:ext>
                </a:extLst>
              </p:cNvPr>
              <p:cNvCxnSpPr/>
              <p:nvPr>
                <p:custDataLst>
                  <p:tags r:id="rId9"/>
                </p:custDataLst>
              </p:nvPr>
            </p:nvCxnSpPr>
            <p:spPr>
              <a:xfrm>
                <a:off x="1238137" y="4903555"/>
                <a:ext cx="0" cy="934453"/>
              </a:xfrm>
              <a:prstGeom prst="line">
                <a:avLst/>
              </a:prstGeom>
              <a:ln w="25400">
                <a:gradFill flip="none" rotWithShape="1">
                  <a:gsLst>
                    <a:gs pos="0">
                      <a:srgbClr val="00679C"/>
                    </a:gs>
                    <a:gs pos="100000">
                      <a:srgbClr val="2660AD"/>
                    </a:gs>
                  </a:gsLst>
                  <a:lin ang="5400000" scaled="1"/>
                  <a:tileRect/>
                </a:gradFill>
              </a:ln>
            </p:spPr>
            <p:style>
              <a:lnRef idx="1">
                <a:schemeClr val="accent1"/>
              </a:lnRef>
              <a:fillRef idx="0">
                <a:schemeClr val="accent1"/>
              </a:fillRef>
              <a:effectRef idx="0">
                <a:schemeClr val="accent1"/>
              </a:effectRef>
              <a:fontRef idx="minor">
                <a:schemeClr val="tx1"/>
              </a:fontRef>
            </p:style>
          </p:cxnSp>
        </p:grpSp>
        <p:grpSp>
          <p:nvGrpSpPr>
            <p:cNvPr id="55" name="组合 54">
              <a:extLst>
                <a:ext uri="{FF2B5EF4-FFF2-40B4-BE49-F238E27FC236}">
                  <a16:creationId xmlns:a16="http://schemas.microsoft.com/office/drawing/2014/main" id="{5B32F6FB-7700-9342-AC4A-3663407BBD5A}"/>
                </a:ext>
              </a:extLst>
            </p:cNvPr>
            <p:cNvGrpSpPr/>
            <p:nvPr/>
          </p:nvGrpSpPr>
          <p:grpSpPr>
            <a:xfrm>
              <a:off x="9372968" y="1743165"/>
              <a:ext cx="3486447" cy="1763282"/>
              <a:chOff x="2365140" y="5480011"/>
              <a:chExt cx="3486447" cy="1763282"/>
            </a:xfrm>
            <a:effectLst/>
          </p:grpSpPr>
          <p:grpSp>
            <p:nvGrpSpPr>
              <p:cNvPr id="60" name="组合 59">
                <a:extLst>
                  <a:ext uri="{FF2B5EF4-FFF2-40B4-BE49-F238E27FC236}">
                    <a16:creationId xmlns:a16="http://schemas.microsoft.com/office/drawing/2014/main" id="{BD04384B-402B-034C-911C-8B20ECD36E54}"/>
                  </a:ext>
                </a:extLst>
              </p:cNvPr>
              <p:cNvGrpSpPr/>
              <p:nvPr/>
            </p:nvGrpSpPr>
            <p:grpSpPr>
              <a:xfrm>
                <a:off x="2559679" y="5480011"/>
                <a:ext cx="3291908" cy="1350890"/>
                <a:chOff x="7615027" y="2664215"/>
                <a:chExt cx="4654370" cy="2334615"/>
              </a:xfrm>
            </p:grpSpPr>
            <p:sp>
              <p:nvSpPr>
                <p:cNvPr id="62" name="文本框 61">
                  <a:extLst>
                    <a:ext uri="{FF2B5EF4-FFF2-40B4-BE49-F238E27FC236}">
                      <a16:creationId xmlns:a16="http://schemas.microsoft.com/office/drawing/2014/main" id="{B8CE633D-C903-C54D-A4B0-8A9DAD595BB1}"/>
                    </a:ext>
                  </a:extLst>
                </p:cNvPr>
                <p:cNvSpPr txBox="1"/>
                <p:nvPr>
                  <p:custDataLst>
                    <p:tags r:id="rId7"/>
                  </p:custDataLst>
                </p:nvPr>
              </p:nvSpPr>
              <p:spPr>
                <a:xfrm>
                  <a:off x="8614639" y="2664215"/>
                  <a:ext cx="2501416" cy="797849"/>
                </a:xfrm>
                <a:prstGeom prst="rect">
                  <a:avLst/>
                </a:prstGeom>
                <a:noFill/>
              </p:spPr>
              <p:txBody>
                <a:bodyPr wrap="square" rtlCol="0">
                  <a:noAutofit/>
                </a:bodyPr>
                <a:lstStyle/>
                <a:p>
                  <a:pPr algn="ctr"/>
                  <a:r>
                    <a:rPr lang="en-US" altLang="zh-CN" sz="1600" dirty="0">
                      <a:solidFill>
                        <a:srgbClr val="2660AD"/>
                      </a:solidFill>
                    </a:rPr>
                    <a:t>2022</a:t>
                  </a:r>
                </a:p>
              </p:txBody>
            </p:sp>
            <p:sp>
              <p:nvSpPr>
                <p:cNvPr id="63" name="文本框 62">
                  <a:extLst>
                    <a:ext uri="{FF2B5EF4-FFF2-40B4-BE49-F238E27FC236}">
                      <a16:creationId xmlns:a16="http://schemas.microsoft.com/office/drawing/2014/main" id="{8DD073ED-EB6E-4045-9462-651F6BBE08C3}"/>
                    </a:ext>
                  </a:extLst>
                </p:cNvPr>
                <p:cNvSpPr txBox="1"/>
                <p:nvPr>
                  <p:custDataLst>
                    <p:tags r:id="rId8"/>
                  </p:custDataLst>
                </p:nvPr>
              </p:nvSpPr>
              <p:spPr>
                <a:xfrm>
                  <a:off x="7615027" y="3881836"/>
                  <a:ext cx="4654370" cy="1116994"/>
                </a:xfrm>
                <a:prstGeom prst="rect">
                  <a:avLst/>
                </a:prstGeom>
                <a:noFill/>
              </p:spPr>
              <p:txBody>
                <a:bodyPr wrap="square" rtlCol="0">
                  <a:noAutofit/>
                </a:bodyPr>
                <a:lstStyle/>
                <a:p>
                  <a:pPr algn="ctr"/>
                  <a:r>
                    <a:rPr lang="en" altLang="zh-CN" sz="1200" dirty="0">
                      <a:sym typeface="+mn-ea"/>
                    </a:rPr>
                    <a:t>CR- </a:t>
                  </a:r>
                  <a:r>
                    <a:rPr lang="en" altLang="zh-CN" sz="1200" dirty="0" err="1">
                      <a:sym typeface="+mn-ea"/>
                    </a:rPr>
                    <a:t>eFF</a:t>
                  </a:r>
                  <a:r>
                    <a:rPr lang="zh-CN" altLang="en-US" sz="1200" dirty="0">
                      <a:sym typeface="+mn-ea"/>
                    </a:rPr>
                    <a:t> 在中央使用</a:t>
                  </a:r>
                  <a:endParaRPr lang="en-US" altLang="zh-CN" sz="1200" dirty="0">
                    <a:sym typeface="+mn-ea"/>
                  </a:endParaRPr>
                </a:p>
                <a:p>
                  <a:pPr algn="ctr"/>
                  <a:r>
                    <a:rPr lang="zh-CN" altLang="en-US" sz="1200" dirty="0">
                      <a:sym typeface="+mn-ea"/>
                    </a:rPr>
                    <a:t>平衡的合成特征</a:t>
                  </a:r>
                  <a:endParaRPr lang="en-US" altLang="zh-CN" sz="1200" dirty="0"/>
                </a:p>
              </p:txBody>
            </p:sp>
          </p:grpSp>
          <p:cxnSp>
            <p:nvCxnSpPr>
              <p:cNvPr id="61" name="直线连接符 15">
                <a:extLst>
                  <a:ext uri="{FF2B5EF4-FFF2-40B4-BE49-F238E27FC236}">
                    <a16:creationId xmlns:a16="http://schemas.microsoft.com/office/drawing/2014/main" id="{B05FB5C3-995A-214D-ABBC-B474F369B424}"/>
                  </a:ext>
                </a:extLst>
              </p:cNvPr>
              <p:cNvCxnSpPr/>
              <p:nvPr>
                <p:custDataLst>
                  <p:tags r:id="rId6"/>
                </p:custDataLst>
              </p:nvPr>
            </p:nvCxnSpPr>
            <p:spPr>
              <a:xfrm flipV="1">
                <a:off x="2365140" y="6308841"/>
                <a:ext cx="0" cy="934452"/>
              </a:xfrm>
              <a:prstGeom prst="line">
                <a:avLst/>
              </a:prstGeom>
              <a:ln w="25400">
                <a:gradFill flip="none" rotWithShape="1">
                  <a:gsLst>
                    <a:gs pos="0">
                      <a:srgbClr val="00679C"/>
                    </a:gs>
                    <a:gs pos="100000">
                      <a:srgbClr val="2660AD"/>
                    </a:gs>
                  </a:gsLst>
                  <a:lin ang="5400000" scaled="1"/>
                  <a:tileRect/>
                </a:gradFill>
              </a:ln>
            </p:spPr>
            <p:style>
              <a:lnRef idx="1">
                <a:schemeClr val="accent1"/>
              </a:lnRef>
              <a:fillRef idx="0">
                <a:schemeClr val="accent1"/>
              </a:fillRef>
              <a:effectRef idx="0">
                <a:schemeClr val="accent1"/>
              </a:effectRef>
              <a:fontRef idx="minor">
                <a:schemeClr val="tx1"/>
              </a:fontRef>
            </p:style>
          </p:cxnSp>
        </p:grpSp>
      </p:grpSp>
      <p:cxnSp>
        <p:nvCxnSpPr>
          <p:cNvPr id="77" name="直线连接符 76">
            <a:extLst>
              <a:ext uri="{FF2B5EF4-FFF2-40B4-BE49-F238E27FC236}">
                <a16:creationId xmlns:a16="http://schemas.microsoft.com/office/drawing/2014/main" id="{0B2FFAB4-87F0-A64F-9D54-F5FD8458F0CB}"/>
              </a:ext>
            </a:extLst>
          </p:cNvPr>
          <p:cNvCxnSpPr/>
          <p:nvPr/>
        </p:nvCxnSpPr>
        <p:spPr>
          <a:xfrm>
            <a:off x="164123" y="3959728"/>
            <a:ext cx="11687908"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8888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4D1EDD7D-40BE-D5A1-1C48-A3B03E4AD5B7}"/>
              </a:ext>
            </a:extLst>
          </p:cNvPr>
          <p:cNvGraphicFramePr>
            <a:graphicFrameLocks noGrp="1"/>
          </p:cNvGraphicFramePr>
          <p:nvPr>
            <p:extLst>
              <p:ext uri="{D42A27DB-BD31-4B8C-83A1-F6EECF244321}">
                <p14:modId xmlns:p14="http://schemas.microsoft.com/office/powerpoint/2010/main" val="702436697"/>
              </p:ext>
            </p:extLst>
          </p:nvPr>
        </p:nvGraphicFramePr>
        <p:xfrm>
          <a:off x="814387" y="1974478"/>
          <a:ext cx="10563225" cy="3524251"/>
        </p:xfrm>
        <a:graphic>
          <a:graphicData uri="http://schemas.openxmlformats.org/drawingml/2006/table">
            <a:tbl>
              <a:tblPr firstRow="1" bandRow="1">
                <a:tableStyleId>{2D5ABB26-0587-4C30-8999-92F81FD0307C}</a:tableStyleId>
              </a:tblPr>
              <a:tblGrid>
                <a:gridCol w="5937287">
                  <a:extLst>
                    <a:ext uri="{9D8B030D-6E8A-4147-A177-3AD203B41FA5}">
                      <a16:colId xmlns:a16="http://schemas.microsoft.com/office/drawing/2014/main" val="2947599673"/>
                    </a:ext>
                  </a:extLst>
                </a:gridCol>
                <a:gridCol w="4625938">
                  <a:extLst>
                    <a:ext uri="{9D8B030D-6E8A-4147-A177-3AD203B41FA5}">
                      <a16:colId xmlns:a16="http://schemas.microsoft.com/office/drawing/2014/main" val="671448590"/>
                    </a:ext>
                  </a:extLst>
                </a:gridCol>
              </a:tblGrid>
              <a:tr h="797624">
                <a:tc>
                  <a:txBody>
                    <a:bodyPr/>
                    <a:lstStyle/>
                    <a:p>
                      <a:pPr algn="ctr"/>
                      <a:r>
                        <a:rPr lang="zh-CN" altLang="en-US" sz="2400" b="1" dirty="0">
                          <a:solidFill>
                            <a:schemeClr val="accent5">
                              <a:lumMod val="50000"/>
                            </a:schemeClr>
                          </a:solidFill>
                          <a:latin typeface="+mn-ea"/>
                          <a:ea typeface="+mn-ea"/>
                        </a:rPr>
                        <a:t>仍存在的问题</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zh-CN" altLang="en-US" sz="2400" b="1" kern="1200" dirty="0">
                          <a:solidFill>
                            <a:schemeClr val="accent5">
                              <a:lumMod val="50000"/>
                            </a:schemeClr>
                          </a:solidFill>
                          <a:latin typeface="+mn-ea"/>
                          <a:ea typeface="+mn-ea"/>
                          <a:cs typeface="+mn-cs"/>
                        </a:rPr>
                        <a:t>本课题提出的方法</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3734064"/>
                  </a:ext>
                </a:extLst>
              </a:tr>
              <a:tr h="1247846">
                <a:tc>
                  <a:txBody>
                    <a:bodyPr/>
                    <a:lstStyle/>
                    <a:p>
                      <a:pPr algn="just"/>
                      <a:r>
                        <a:rPr lang="zh-CN" altLang="zh-CN" sz="1800" kern="1200" dirty="0">
                          <a:solidFill>
                            <a:schemeClr val="tx1"/>
                          </a:solidFill>
                          <a:effectLst/>
                          <a:latin typeface="+mn-lt"/>
                          <a:ea typeface="+mn-ea"/>
                          <a:cs typeface="+mn-cs"/>
                        </a:rPr>
                        <a:t>现有</a:t>
                      </a:r>
                      <a:r>
                        <a:rPr lang="zh-CN" altLang="en-US" sz="1800" kern="1200" dirty="0">
                          <a:solidFill>
                            <a:schemeClr val="tx1"/>
                          </a:solidFill>
                          <a:effectLst/>
                          <a:latin typeface="+mn-lt"/>
                          <a:ea typeface="+mn-ea"/>
                          <a:cs typeface="+mn-cs"/>
                        </a:rPr>
                        <a:t>的一些研究中，</a:t>
                      </a:r>
                      <a:r>
                        <a:rPr lang="zh-CN" altLang="zh-CN" sz="1800" kern="1200" dirty="0">
                          <a:solidFill>
                            <a:schemeClr val="tx1"/>
                          </a:solidFill>
                          <a:effectLst/>
                          <a:latin typeface="+mn-lt"/>
                          <a:ea typeface="+mn-ea"/>
                          <a:cs typeface="+mn-cs"/>
                        </a:rPr>
                        <a:t>尝试在</a:t>
                      </a:r>
                      <a:r>
                        <a:rPr lang="zh-CN" altLang="zh-CN" sz="1800" kern="1200" dirty="0">
                          <a:solidFill>
                            <a:srgbClr val="C00000"/>
                          </a:solidFill>
                          <a:effectLst/>
                          <a:latin typeface="+mn-lt"/>
                          <a:ea typeface="+mn-ea"/>
                          <a:cs typeface="+mn-cs"/>
                        </a:rPr>
                        <a:t>全局或本地模型</a:t>
                      </a:r>
                      <a:r>
                        <a:rPr lang="zh-CN" altLang="zh-CN" sz="1800" kern="1200" dirty="0">
                          <a:solidFill>
                            <a:schemeClr val="tx1"/>
                          </a:solidFill>
                          <a:effectLst/>
                          <a:latin typeface="+mn-lt"/>
                          <a:ea typeface="+mn-ea"/>
                          <a:cs typeface="+mn-cs"/>
                        </a:rPr>
                        <a:t>训练中解决数据偏移的问题，</a:t>
                      </a:r>
                      <a:r>
                        <a:rPr lang="zh-CN" altLang="en-US" sz="1800" kern="1200" dirty="0">
                          <a:solidFill>
                            <a:schemeClr val="tx1"/>
                          </a:solidFill>
                          <a:effectLst/>
                          <a:latin typeface="+mn-lt"/>
                          <a:ea typeface="+mn-ea"/>
                          <a:cs typeface="+mn-cs"/>
                        </a:rPr>
                        <a:t>但是</a:t>
                      </a:r>
                      <a:r>
                        <a:rPr lang="zh-CN" altLang="zh-CN" sz="1800" kern="1200" dirty="0">
                          <a:solidFill>
                            <a:schemeClr val="tx1"/>
                          </a:solidFill>
                          <a:effectLst/>
                          <a:latin typeface="+mn-lt"/>
                          <a:ea typeface="+mn-ea"/>
                          <a:cs typeface="+mn-cs"/>
                        </a:rPr>
                        <a:t>这</a:t>
                      </a:r>
                      <a:r>
                        <a:rPr lang="zh-CN" altLang="en-US" sz="1800" kern="1200" dirty="0">
                          <a:solidFill>
                            <a:schemeClr val="tx1"/>
                          </a:solidFill>
                          <a:effectLst/>
                          <a:latin typeface="+mn-lt"/>
                          <a:ea typeface="+mn-ea"/>
                          <a:cs typeface="+mn-cs"/>
                        </a:rPr>
                        <a:t>本地和全局的偏移产生原因</a:t>
                      </a:r>
                      <a:r>
                        <a:rPr lang="zh-CN" altLang="zh-CN" sz="1800" kern="1200" dirty="0">
                          <a:solidFill>
                            <a:schemeClr val="tx1"/>
                          </a:solidFill>
                          <a:effectLst/>
                          <a:latin typeface="+mn-lt"/>
                          <a:ea typeface="+mn-ea"/>
                          <a:cs typeface="+mn-cs"/>
                        </a:rPr>
                        <a:t>是</a:t>
                      </a:r>
                      <a:r>
                        <a:rPr lang="zh-CN" altLang="zh-CN" sz="1800" kern="1200" dirty="0">
                          <a:solidFill>
                            <a:srgbClr val="C00000"/>
                          </a:solidFill>
                          <a:effectLst/>
                          <a:latin typeface="+mn-lt"/>
                          <a:ea typeface="+mn-ea"/>
                          <a:cs typeface="+mn-cs"/>
                        </a:rPr>
                        <a:t>同源的</a:t>
                      </a:r>
                      <a:r>
                        <a:rPr lang="zh-CN" altLang="zh-CN" sz="1800" kern="1200" dirty="0">
                          <a:solidFill>
                            <a:schemeClr val="tx1"/>
                          </a:solidFill>
                          <a:effectLst/>
                          <a:latin typeface="+mn-lt"/>
                          <a:ea typeface="+mn-ea"/>
                          <a:cs typeface="+mn-cs"/>
                        </a:rPr>
                        <a:t>：数据本身的异质性，</a:t>
                      </a:r>
                      <a:r>
                        <a:rPr lang="zh-CN" altLang="en-US" sz="1800" kern="1200" dirty="0">
                          <a:solidFill>
                            <a:schemeClr val="tx1"/>
                          </a:solidFill>
                          <a:effectLst/>
                          <a:latin typeface="+mn-lt"/>
                          <a:ea typeface="+mn-ea"/>
                          <a:cs typeface="+mn-cs"/>
                        </a:rPr>
                        <a:t>因此</a:t>
                      </a:r>
                      <a:r>
                        <a:rPr lang="zh-CN" altLang="en-US" sz="1800" kern="1200" dirty="0">
                          <a:solidFill>
                            <a:srgbClr val="C00000"/>
                          </a:solidFill>
                          <a:effectLst/>
                          <a:latin typeface="+mn-lt"/>
                          <a:ea typeface="+mn-ea"/>
                          <a:cs typeface="+mn-cs"/>
                        </a:rPr>
                        <a:t>分别</a:t>
                      </a:r>
                      <a:r>
                        <a:rPr lang="zh-CN" altLang="en-US" sz="1800" kern="1200" dirty="0">
                          <a:solidFill>
                            <a:schemeClr val="tx1"/>
                          </a:solidFill>
                          <a:effectLst/>
                          <a:latin typeface="+mn-lt"/>
                          <a:ea typeface="+mn-ea"/>
                          <a:cs typeface="+mn-cs"/>
                        </a:rPr>
                        <a:t>解决必然导致</a:t>
                      </a:r>
                      <a:r>
                        <a:rPr lang="zh-CN" altLang="en-US" sz="1800" kern="1200" dirty="0">
                          <a:solidFill>
                            <a:srgbClr val="C00000"/>
                          </a:solidFill>
                          <a:effectLst/>
                          <a:latin typeface="+mn-lt"/>
                          <a:ea typeface="+mn-ea"/>
                          <a:cs typeface="+mn-cs"/>
                        </a:rPr>
                        <a:t>不彻底</a:t>
                      </a:r>
                      <a:endParaRPr lang="zh-CN" altLang="zh-CN" sz="2000" b="0" kern="1200" dirty="0">
                        <a:solidFill>
                          <a:srgbClr val="C00000"/>
                        </a:solidFill>
                        <a:latin typeface="+mn-ea"/>
                        <a:ea typeface="+mn-ea"/>
                        <a:cs typeface="+mn-cs"/>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zh-CN" altLang="zh-CN" sz="2000" kern="1200" dirty="0">
                          <a:solidFill>
                            <a:schemeClr val="tx1"/>
                          </a:solidFill>
                          <a:effectLst/>
                          <a:latin typeface="+mn-lt"/>
                          <a:ea typeface="+mn-ea"/>
                          <a:cs typeface="+mn-cs"/>
                        </a:rPr>
                        <a:t>基于</a:t>
                      </a:r>
                      <a:r>
                        <a:rPr lang="zh-CN" altLang="zh-CN" sz="2000" kern="1200" dirty="0">
                          <a:solidFill>
                            <a:srgbClr val="C00000"/>
                          </a:solidFill>
                          <a:effectLst/>
                          <a:latin typeface="+mn-lt"/>
                          <a:ea typeface="+mn-ea"/>
                          <a:cs typeface="+mn-cs"/>
                        </a:rPr>
                        <a:t>局部幅度归一化</a:t>
                      </a:r>
                      <a:r>
                        <a:rPr lang="zh-CN" altLang="en-US" sz="2000" kern="1200" dirty="0">
                          <a:solidFill>
                            <a:schemeClr val="tx1"/>
                          </a:solidFill>
                          <a:effectLst/>
                          <a:latin typeface="+mn-lt"/>
                          <a:ea typeface="+mn-ea"/>
                          <a:cs typeface="+mn-cs"/>
                        </a:rPr>
                        <a:t>和</a:t>
                      </a:r>
                      <a:r>
                        <a:rPr lang="zh-CN" altLang="zh-CN" sz="2000" kern="1200" dirty="0">
                          <a:solidFill>
                            <a:srgbClr val="C00000"/>
                          </a:solidFill>
                          <a:effectLst/>
                          <a:latin typeface="+mn-lt"/>
                          <a:ea typeface="+mn-ea"/>
                          <a:cs typeface="+mn-cs"/>
                        </a:rPr>
                        <a:t>权重扰动</a:t>
                      </a:r>
                      <a:r>
                        <a:rPr lang="zh-CN" altLang="en-US" sz="2000" kern="1200" dirty="0">
                          <a:solidFill>
                            <a:schemeClr val="tx1"/>
                          </a:solidFill>
                          <a:effectLst/>
                          <a:latin typeface="+mn-lt"/>
                          <a:ea typeface="+mn-ea"/>
                          <a:cs typeface="+mn-cs"/>
                        </a:rPr>
                        <a:t>的</a:t>
                      </a:r>
                      <a:endParaRPr lang="en-US" altLang="zh-CN" sz="2000" kern="1200" dirty="0">
                        <a:solidFill>
                          <a:schemeClr val="tx1"/>
                        </a:solidFill>
                        <a:effectLst/>
                        <a:latin typeface="+mn-lt"/>
                        <a:ea typeface="+mn-ea"/>
                        <a:cs typeface="+mn-cs"/>
                      </a:endParaRPr>
                    </a:p>
                    <a:p>
                      <a:pPr marL="0" algn="ctr" defTabSz="914400" rtl="0" eaLnBrk="1" latinLnBrk="0" hangingPunct="1"/>
                      <a:r>
                        <a:rPr lang="zh-CN" altLang="en-US" sz="2000" kern="1200" dirty="0">
                          <a:solidFill>
                            <a:schemeClr val="tx1"/>
                          </a:solidFill>
                          <a:effectLst/>
                          <a:latin typeface="+mn-lt"/>
                          <a:ea typeface="+mn-ea"/>
                          <a:cs typeface="+mn-cs"/>
                        </a:rPr>
                        <a:t>本地与全局偏移优化策略</a:t>
                      </a:r>
                      <a:endParaRPr lang="en-US" altLang="zh-CN" sz="2000" b="0" kern="1200" dirty="0">
                        <a:solidFill>
                          <a:schemeClr val="tx1"/>
                        </a:solidFill>
                        <a:latin typeface="+mn-ea"/>
                        <a:ea typeface="+mn-ea"/>
                        <a:cs typeface="+mn-cs"/>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8286832"/>
                  </a:ext>
                </a:extLst>
              </a:tr>
              <a:tr h="1478781">
                <a:tc>
                  <a:txBody>
                    <a:bodyPr/>
                    <a:lstStyle/>
                    <a:p>
                      <a:pPr marL="0" algn="l" defTabSz="914400" rtl="0" eaLnBrk="1" latinLnBrk="0" hangingPunct="1"/>
                      <a:r>
                        <a:rPr lang="zh-CN" altLang="en-US" sz="1800" kern="1200" dirty="0">
                          <a:solidFill>
                            <a:schemeClr val="tx1"/>
                          </a:solidFill>
                          <a:effectLst/>
                          <a:latin typeface="+mn-lt"/>
                          <a:ea typeface="+mn-ea"/>
                          <a:cs typeface="+mn-cs"/>
                        </a:rPr>
                        <a:t>现有的一些研究的解决</a:t>
                      </a:r>
                      <a:r>
                        <a:rPr lang="zh-CN" altLang="zh-CN" sz="1800" kern="1200" dirty="0">
                          <a:solidFill>
                            <a:schemeClr val="tx1"/>
                          </a:solidFill>
                          <a:effectLst/>
                          <a:latin typeface="+mn-lt"/>
                          <a:ea typeface="+mn-ea"/>
                          <a:cs typeface="+mn-cs"/>
                        </a:rPr>
                        <a:t>方法</a:t>
                      </a:r>
                      <a:r>
                        <a:rPr lang="zh-CN" altLang="en-US" sz="1800" kern="1200" dirty="0">
                          <a:solidFill>
                            <a:schemeClr val="tx1"/>
                          </a:solidFill>
                          <a:effectLst/>
                          <a:latin typeface="+mn-lt"/>
                          <a:ea typeface="+mn-ea"/>
                          <a:cs typeface="+mn-cs"/>
                        </a:rPr>
                        <a:t>，大多</a:t>
                      </a:r>
                      <a:r>
                        <a:rPr lang="zh-CN" altLang="zh-CN" sz="1800" kern="1200" dirty="0">
                          <a:solidFill>
                            <a:schemeClr val="tx1"/>
                          </a:solidFill>
                          <a:effectLst/>
                          <a:latin typeface="+mn-lt"/>
                          <a:ea typeface="+mn-ea"/>
                          <a:cs typeface="+mn-cs"/>
                        </a:rPr>
                        <a:t>从</a:t>
                      </a:r>
                      <a:r>
                        <a:rPr lang="zh-CN" altLang="zh-CN" sz="1800" kern="1200" dirty="0">
                          <a:solidFill>
                            <a:srgbClr val="C00000"/>
                          </a:solidFill>
                          <a:effectLst/>
                          <a:latin typeface="+mn-lt"/>
                          <a:ea typeface="+mn-ea"/>
                          <a:cs typeface="+mn-cs"/>
                        </a:rPr>
                        <a:t>分类器的角度</a:t>
                      </a:r>
                      <a:r>
                        <a:rPr lang="zh-CN" altLang="zh-CN" sz="1800" kern="1200" dirty="0">
                          <a:solidFill>
                            <a:schemeClr val="tx1"/>
                          </a:solidFill>
                          <a:effectLst/>
                          <a:latin typeface="+mn-lt"/>
                          <a:ea typeface="+mn-ea"/>
                          <a:cs typeface="+mn-cs"/>
                        </a:rPr>
                        <a:t>平衡类别</a:t>
                      </a:r>
                      <a:r>
                        <a:rPr lang="zh-CN" altLang="en-US" sz="1800" kern="1200" dirty="0">
                          <a:solidFill>
                            <a:schemeClr val="tx1"/>
                          </a:solidFill>
                          <a:effectLst/>
                          <a:latin typeface="+mn-lt"/>
                          <a:ea typeface="+mn-ea"/>
                          <a:cs typeface="+mn-cs"/>
                        </a:rPr>
                        <a:t>，即</a:t>
                      </a:r>
                      <a:r>
                        <a:rPr lang="zh-CN" altLang="en-US" sz="1800" kern="1200" dirty="0">
                          <a:solidFill>
                            <a:srgbClr val="C00000"/>
                          </a:solidFill>
                          <a:effectLst/>
                          <a:latin typeface="+mn-lt"/>
                          <a:ea typeface="+mn-ea"/>
                          <a:cs typeface="+mn-cs"/>
                        </a:rPr>
                        <a:t>动态调整</a:t>
                      </a:r>
                      <a:r>
                        <a:rPr lang="zh-CN" altLang="en-US" sz="1800" kern="1200" dirty="0">
                          <a:solidFill>
                            <a:schemeClr val="tx1"/>
                          </a:solidFill>
                          <a:effectLst/>
                          <a:latin typeface="+mn-lt"/>
                          <a:ea typeface="+mn-ea"/>
                          <a:cs typeface="+mn-cs"/>
                        </a:rPr>
                        <a:t>多数少数类别的</a:t>
                      </a:r>
                      <a:r>
                        <a:rPr lang="zh-CN" altLang="en-US" sz="1800" kern="1200" dirty="0">
                          <a:solidFill>
                            <a:srgbClr val="C00000"/>
                          </a:solidFill>
                          <a:effectLst/>
                          <a:latin typeface="+mn-lt"/>
                          <a:ea typeface="+mn-ea"/>
                          <a:cs typeface="+mn-cs"/>
                        </a:rPr>
                        <a:t>权重</a:t>
                      </a:r>
                      <a:r>
                        <a:rPr lang="zh-CN" altLang="zh-CN" sz="1800" kern="1200" dirty="0">
                          <a:solidFill>
                            <a:schemeClr val="tx1"/>
                          </a:solidFill>
                          <a:effectLst/>
                          <a:latin typeface="+mn-lt"/>
                          <a:ea typeface="+mn-ea"/>
                          <a:cs typeface="+mn-cs"/>
                        </a:rPr>
                        <a:t>，而不是</a:t>
                      </a:r>
                      <a:r>
                        <a:rPr lang="zh-CN" altLang="en-US" sz="1800" kern="1200" dirty="0">
                          <a:solidFill>
                            <a:schemeClr val="tx1"/>
                          </a:solidFill>
                          <a:effectLst/>
                          <a:latin typeface="+mn-lt"/>
                          <a:ea typeface="+mn-ea"/>
                          <a:cs typeface="+mn-cs"/>
                        </a:rPr>
                        <a:t>对于</a:t>
                      </a:r>
                      <a:r>
                        <a:rPr lang="zh-CN" altLang="zh-CN" sz="1800" kern="1200" dirty="0">
                          <a:solidFill>
                            <a:schemeClr val="tx1"/>
                          </a:solidFill>
                          <a:effectLst/>
                          <a:latin typeface="+mn-lt"/>
                          <a:ea typeface="+mn-ea"/>
                          <a:cs typeface="+mn-cs"/>
                        </a:rPr>
                        <a:t>类别不平衡的数据</a:t>
                      </a:r>
                      <a:r>
                        <a:rPr lang="zh-CN" altLang="en-US" sz="1800" kern="1200" dirty="0">
                          <a:solidFill>
                            <a:schemeClr val="tx1"/>
                          </a:solidFill>
                          <a:effectLst/>
                          <a:latin typeface="+mn-lt"/>
                          <a:ea typeface="+mn-ea"/>
                          <a:cs typeface="+mn-cs"/>
                        </a:rPr>
                        <a:t>本身，使用更好的特征</a:t>
                      </a:r>
                      <a:r>
                        <a:rPr lang="zh-CN" altLang="zh-CN" sz="1800" kern="1200" dirty="0">
                          <a:solidFill>
                            <a:schemeClr val="tx1"/>
                          </a:solidFill>
                          <a:effectLst/>
                          <a:latin typeface="+mn-lt"/>
                          <a:ea typeface="+mn-ea"/>
                          <a:cs typeface="+mn-cs"/>
                        </a:rPr>
                        <a:t>表示方法</a:t>
                      </a:r>
                      <a:r>
                        <a:rPr lang="zh-CN" altLang="en-US" sz="1800" kern="1200" dirty="0">
                          <a:solidFill>
                            <a:schemeClr val="tx1"/>
                          </a:solidFill>
                          <a:effectLst/>
                          <a:latin typeface="+mn-lt"/>
                          <a:ea typeface="+mn-ea"/>
                          <a:cs typeface="+mn-cs"/>
                        </a:rPr>
                        <a:t>，</a:t>
                      </a:r>
                      <a:r>
                        <a:rPr lang="zh-CN" altLang="zh-CN" sz="1800" kern="1200" dirty="0">
                          <a:solidFill>
                            <a:schemeClr val="tx1"/>
                          </a:solidFill>
                          <a:effectLst/>
                          <a:latin typeface="+mn-lt"/>
                          <a:ea typeface="+mn-ea"/>
                          <a:cs typeface="+mn-cs"/>
                        </a:rPr>
                        <a:t>以提高性能</a:t>
                      </a:r>
                      <a:r>
                        <a:rPr lang="zh-CN" altLang="zh-CN" sz="2000" dirty="0">
                          <a:effectLst/>
                        </a:rPr>
                        <a:t> </a:t>
                      </a:r>
                      <a:endParaRPr lang="zh-CN" altLang="en-US" sz="2000" b="0" kern="1200" dirty="0">
                        <a:solidFill>
                          <a:schemeClr val="tx1"/>
                        </a:solidFill>
                        <a:latin typeface="+mn-ea"/>
                        <a:ea typeface="+mn-ea"/>
                        <a:cs typeface="+mn-cs"/>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00000"/>
                        </a:lnSpc>
                      </a:pPr>
                      <a:r>
                        <a:rPr lang="zh-CN" altLang="zh-CN" sz="2000" kern="1200" dirty="0">
                          <a:solidFill>
                            <a:schemeClr val="tx1"/>
                          </a:solidFill>
                          <a:effectLst/>
                          <a:latin typeface="+mn-lt"/>
                          <a:ea typeface="+mn-ea"/>
                          <a:cs typeface="+mn-cs"/>
                        </a:rPr>
                        <a:t>基于</a:t>
                      </a:r>
                      <a:r>
                        <a:rPr lang="zh-CN" altLang="zh-CN" sz="2000" kern="1200" dirty="0">
                          <a:solidFill>
                            <a:srgbClr val="C00000"/>
                          </a:solidFill>
                          <a:effectLst/>
                          <a:latin typeface="+mn-lt"/>
                          <a:ea typeface="+mn-ea"/>
                          <a:cs typeface="+mn-cs"/>
                        </a:rPr>
                        <a:t>两级监督对比学习</a:t>
                      </a:r>
                      <a:r>
                        <a:rPr lang="zh-CN" altLang="en-US" sz="2000" kern="1200" dirty="0">
                          <a:solidFill>
                            <a:schemeClr val="tx1"/>
                          </a:solidFill>
                          <a:effectLst/>
                          <a:latin typeface="+mn-lt"/>
                          <a:ea typeface="+mn-ea"/>
                          <a:cs typeface="+mn-cs"/>
                        </a:rPr>
                        <a:t>的</a:t>
                      </a:r>
                      <a:endParaRPr lang="en-US" altLang="zh-CN" sz="2000" kern="1200" dirty="0">
                        <a:solidFill>
                          <a:schemeClr val="tx1"/>
                        </a:solidFill>
                        <a:effectLst/>
                        <a:latin typeface="+mn-lt"/>
                        <a:ea typeface="+mn-ea"/>
                        <a:cs typeface="+mn-cs"/>
                      </a:endParaRPr>
                    </a:p>
                    <a:p>
                      <a:pPr marL="0" algn="ctr" defTabSz="914400" rtl="0" eaLnBrk="1" latinLnBrk="0" hangingPunct="1">
                        <a:lnSpc>
                          <a:spcPct val="100000"/>
                        </a:lnSpc>
                      </a:pPr>
                      <a:r>
                        <a:rPr lang="zh-CN" altLang="en-US" sz="2000" kern="1200" dirty="0">
                          <a:solidFill>
                            <a:schemeClr val="tx1"/>
                          </a:solidFill>
                          <a:effectLst/>
                          <a:latin typeface="+mn-lt"/>
                          <a:ea typeface="+mn-ea"/>
                          <a:cs typeface="+mn-cs"/>
                        </a:rPr>
                        <a:t>特征表示方法</a:t>
                      </a:r>
                      <a:endParaRPr lang="zh-CN" altLang="en-US" sz="2000" b="0" kern="1200" dirty="0">
                        <a:solidFill>
                          <a:schemeClr val="tx1"/>
                        </a:solidFill>
                        <a:latin typeface="+mn-ea"/>
                        <a:ea typeface="+mn-ea"/>
                        <a:cs typeface="+mn-cs"/>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94027865"/>
                  </a:ext>
                </a:extLst>
              </a:tr>
            </a:tbl>
          </a:graphicData>
        </a:graphic>
      </p:graphicFrame>
      <p:sp>
        <p:nvSpPr>
          <p:cNvPr id="7" name="文本框 6">
            <a:extLst>
              <a:ext uri="{FF2B5EF4-FFF2-40B4-BE49-F238E27FC236}">
                <a16:creationId xmlns:a16="http://schemas.microsoft.com/office/drawing/2014/main" id="{A266F2FA-47EA-4A40-B735-5CA22CD148B1}"/>
              </a:ext>
            </a:extLst>
          </p:cNvPr>
          <p:cNvSpPr txBox="1"/>
          <p:nvPr/>
        </p:nvSpPr>
        <p:spPr>
          <a:xfrm>
            <a:off x="1110615" y="406400"/>
            <a:ext cx="3767455" cy="583565"/>
          </a:xfrm>
          <a:prstGeom prst="rect">
            <a:avLst/>
          </a:prstGeom>
          <a:noFill/>
        </p:spPr>
        <p:txBody>
          <a:bodyPr wrap="square" rtlCol="0">
            <a:spAutoFit/>
          </a:bodyPr>
          <a:lstStyle/>
          <a:p>
            <a:r>
              <a:rPr lang="zh-CN" altLang="en-US" sz="3200" dirty="0">
                <a:effectLst>
                  <a:outerShdw blurRad="38100" dist="19050" dir="2700000" algn="tl" rotWithShape="0">
                    <a:schemeClr val="dk1">
                      <a:alpha val="40000"/>
                    </a:schemeClr>
                  </a:outerShdw>
                </a:effectLst>
                <a:sym typeface="+mn-ea"/>
              </a:rPr>
              <a:t>国内外研究现状</a:t>
            </a:r>
            <a:endParaRPr lang="zh-CN" altLang="en-US" sz="3200" dirty="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876773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研究内容</a:t>
            </a:r>
            <a:endParaRPr lang="en-US" altLang="zh-CN" dirty="0"/>
          </a:p>
        </p:txBody>
      </p:sp>
      <p:sp>
        <p:nvSpPr>
          <p:cNvPr id="4" name="文本占位符 3"/>
          <p:cNvSpPr>
            <a:spLocks noGrp="1"/>
          </p:cNvSpPr>
          <p:nvPr>
            <p:ph type="body" idx="13"/>
          </p:nvPr>
        </p:nvSpPr>
        <p:spPr/>
        <p:txBody>
          <a:bodyPr/>
          <a:lstStyle/>
          <a:p>
            <a:r>
              <a:rPr lang="en-US" altLang="zh-CN" dirty="0"/>
              <a:t>3</a:t>
            </a:r>
            <a:endParaRPr lang="zh-CN" altLang="en-US"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 name="KSO_WPP_MARK_KEY" val="9e9ec509-62d3-44ac-b5c4-8e58ab10f502"/>
  <p:tag name="COMMONDATA" val="eyJoZGlkIjoiYzhiMzhlNjYzM2IyOGQ3NjE0NjdmNzM5NjJkZjQ2ODY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3842</TotalTime>
  <Words>2499</Words>
  <Application>Microsoft Macintosh PowerPoint</Application>
  <PresentationFormat>宽屏</PresentationFormat>
  <Paragraphs>200</Paragraphs>
  <Slides>21</Slides>
  <Notes>15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21</vt:i4>
      </vt:variant>
    </vt:vector>
  </HeadingPairs>
  <TitlesOfParts>
    <vt:vector size="30" baseType="lpstr">
      <vt:lpstr>等线</vt:lpstr>
      <vt:lpstr>楷体</vt:lpstr>
      <vt:lpstr>Microsoft YaHei</vt:lpstr>
      <vt:lpstr>Microsoft YaHei</vt:lpstr>
      <vt:lpstr>Arial</vt:lpstr>
      <vt:lpstr>Cambria Math</vt:lpstr>
      <vt:lpstr>Times New Roman</vt:lpstr>
      <vt:lpstr>Wingdings</vt:lpstr>
      <vt:lpstr>Office 主题​​</vt:lpstr>
      <vt:lpstr>面向医学图像分类中数据异质性和类不平衡问题的 加强联邦学习的设计与分析</vt:lpstr>
      <vt:lpstr>PowerPoint 演示文稿</vt:lpstr>
      <vt:lpstr>研究背景与意义</vt:lpstr>
      <vt:lpstr>PowerPoint 演示文稿</vt:lpstr>
      <vt:lpstr>国内外研究现状</vt:lpstr>
      <vt:lpstr>PowerPoint 演示文稿</vt:lpstr>
      <vt:lpstr>PowerPoint 演示文稿</vt:lpstr>
      <vt:lpstr>PowerPoint 演示文稿</vt:lpstr>
      <vt:lpstr>研究内容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总结与展望</vt:lpstr>
      <vt:lpstr>PowerPoint 演示文稿</vt:lpstr>
      <vt:lpstr>恳请老师指导！</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Yuhao</dc:creator>
  <cp:keywords/>
  <dc:description/>
  <cp:lastModifiedBy>Yuhao Shen</cp:lastModifiedBy>
  <cp:revision>196</cp:revision>
  <dcterms:created xsi:type="dcterms:W3CDTF">2020-04-28T02:46:00Z</dcterms:created>
  <dcterms:modified xsi:type="dcterms:W3CDTF">2024-05-17T23:55:42Z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0x010100C1F1798C1F16BF4597978ACE664E17CF</vt:lpwstr>
  </property>
  <property fmtid="{D5CDD505-2E9C-101B-9397-08002B2CF9AE}" pid="3" name="ICV">
    <vt:lpwstr>B8A47E361DE04A0FA1C3A7F09062AD37_13</vt:lpwstr>
  </property>
  <property fmtid="{D5CDD505-2E9C-101B-9397-08002B2CF9AE}" pid="4" name="KSOProductBuildVer">
    <vt:lpwstr>2052-11.1.0.14309</vt:lpwstr>
  </property>
</Properties>
</file>